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72" r:id="rId8"/>
    <p:sldId id="262" r:id="rId9"/>
    <p:sldId id="271" r:id="rId10"/>
    <p:sldId id="266" r:id="rId11"/>
    <p:sldId id="267" r:id="rId12"/>
    <p:sldId id="269" r:id="rId13"/>
    <p:sldId id="268" r:id="rId14"/>
    <p:sldId id="263" r:id="rId15"/>
  </p:sldIdLst>
  <p:sldSz cx="14630400" cy="8229600"/>
  <p:notesSz cx="8229600" cy="14630400"/>
  <p:embeddedFontLst>
    <p:embeddedFont>
      <p:font typeface="Open Sans" panose="020B0600000101010101" charset="-127"/>
      <p:regular r:id="rId17"/>
    </p:embeddedFont>
    <p:embeddedFont>
      <p:font typeface="Red Hat Text" panose="020B0600000101010101" charset="0"/>
      <p:regular r:id="rId18"/>
    </p:embeddedFont>
    <p:embeddedFont>
      <p:font typeface="Calibri" panose="020F0502020204030204" pitchFamily="34" charset="0"/>
      <p:regular r:id="rId19"/>
      <p:bold r:id="rId20"/>
      <p:italic r:id="rId21"/>
      <p:boldItalic r:id="rId22"/>
    </p:embeddedFont>
    <p:embeddedFont>
      <p:font typeface="맑은 고딕" panose="020B0503020000020004" pitchFamily="50" charset="-127"/>
      <p:regular r:id="rId23"/>
      <p:bold r:id="rId24"/>
    </p:embeddedFont>
    <p:embeddedFont>
      <p:font typeface="Roboto Light" panose="020B0600000101010101" charset="0"/>
      <p:regular r:id="rId25"/>
    </p:embeddedFont>
    <p:embeddedFont>
      <p:font typeface="Merriweather Bold" panose="020B0600000101010101" charset="0"/>
      <p:bold r:id="rId2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B" initials="K" lastIdx="1" clrIdx="0">
    <p:extLst>
      <p:ext uri="{19B8F6BF-5375-455C-9EA6-DF929625EA0E}">
        <p15:presenceInfo xmlns:p15="http://schemas.microsoft.com/office/powerpoint/2012/main" userId="K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6" d="100"/>
          <a:sy n="96" d="100"/>
        </p:scale>
        <p:origin x="3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3-05T16:00:42.978"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60338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339451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131329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971086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27703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473166"/>
            <a:ext cx="5734764"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EpicGames 사이트 구현</a:t>
            </a:r>
            <a:endParaRPr lang="en-US" sz="4400" dirty="0"/>
          </a:p>
        </p:txBody>
      </p:sp>
      <p:sp>
        <p:nvSpPr>
          <p:cNvPr id="4" name="Text 1"/>
          <p:cNvSpPr/>
          <p:nvPr/>
        </p:nvSpPr>
        <p:spPr>
          <a:xfrm>
            <a:off x="6515576" y="6581480"/>
            <a:ext cx="7468553" cy="1532096"/>
          </a:xfrm>
          <a:prstGeom prst="rect">
            <a:avLst/>
          </a:prstGeom>
          <a:noFill/>
          <a:ln/>
        </p:spPr>
        <p:txBody>
          <a:bodyPr wrap="square" lIns="0" tIns="0" rIns="0" bIns="0" rtlCol="0" anchor="t"/>
          <a:lstStyle/>
          <a:p>
            <a:pPr marL="0" indent="0" algn="r">
              <a:lnSpc>
                <a:spcPts val="3000"/>
              </a:lnSpc>
              <a:buNone/>
            </a:pPr>
            <a:r>
              <a:rPr lang="en-US" sz="1850" dirty="0" smtClean="0">
                <a:solidFill>
                  <a:srgbClr val="3B3535"/>
                </a:solidFill>
                <a:latin typeface="Roboto Light" pitchFamily="34" charset="0"/>
                <a:ea typeface="Roboto Light" pitchFamily="34" charset="-122"/>
                <a:cs typeface="Roboto Light" pitchFamily="34" charset="-120"/>
              </a:rPr>
              <a:t>2조 </a:t>
            </a:r>
          </a:p>
          <a:p>
            <a:pPr marL="0" indent="0" algn="r">
              <a:lnSpc>
                <a:spcPts val="3000"/>
              </a:lnSpc>
              <a:buNone/>
            </a:pPr>
            <a:r>
              <a:rPr lang="en-US" sz="1850" dirty="0" err="1" smtClean="0">
                <a:solidFill>
                  <a:srgbClr val="3B3535"/>
                </a:solidFill>
                <a:latin typeface="Roboto Light" pitchFamily="34" charset="0"/>
                <a:ea typeface="Roboto Light" pitchFamily="34" charset="-122"/>
                <a:cs typeface="Roboto Light" pitchFamily="34" charset="-120"/>
              </a:rPr>
              <a:t>박민욱</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신유현</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황재홍</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윤정서</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정인교</a:t>
            </a:r>
            <a:r>
              <a:rPr lang="en-US" sz="1850" dirty="0" smtClean="0">
                <a:solidFill>
                  <a:srgbClr val="3B3535"/>
                </a:solidFill>
                <a:latin typeface="Roboto Light" pitchFamily="34" charset="0"/>
                <a:ea typeface="Roboto Light" pitchFamily="34" charset="-122"/>
                <a:cs typeface="Roboto Light" pitchFamily="34" charset="-120"/>
              </a:rPr>
              <a:t> </a:t>
            </a:r>
            <a:endParaRPr lang="en-US" sz="1850" dirty="0"/>
          </a:p>
        </p:txBody>
      </p:sp>
      <p:sp>
        <p:nvSpPr>
          <p:cNvPr id="5" name="Shape 2"/>
          <p:cNvSpPr/>
          <p:nvPr/>
        </p:nvSpPr>
        <p:spPr>
          <a:xfrm>
            <a:off x="6324124" y="5355312"/>
            <a:ext cx="382905" cy="382905"/>
          </a:xfrm>
          <a:prstGeom prst="roundRect">
            <a:avLst>
              <a:gd name="adj" fmla="val 23878209"/>
            </a:avLst>
          </a:prstGeom>
          <a:noFill/>
          <a:ln w="7620">
            <a:solidFill>
              <a:srgbClr val="FFFFFF"/>
            </a:solidFill>
            <a:prstDash val="solid"/>
          </a:ln>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369" y="495716"/>
            <a:ext cx="5486400" cy="3367267"/>
          </a:xfrm>
          <a:prstGeom prst="rect">
            <a:avLst/>
          </a:prstGeom>
        </p:spPr>
      </p:pic>
      <p:sp>
        <p:nvSpPr>
          <p:cNvPr id="3" name="Text 0"/>
          <p:cNvSpPr/>
          <p:nvPr/>
        </p:nvSpPr>
        <p:spPr>
          <a:xfrm>
            <a:off x="793790" y="720090"/>
            <a:ext cx="5387102" cy="673418"/>
          </a:xfrm>
          <a:prstGeom prst="rect">
            <a:avLst/>
          </a:prstGeom>
          <a:noFill/>
          <a:ln/>
        </p:spPr>
        <p:txBody>
          <a:bodyPr wrap="none" lIns="0" tIns="0" rIns="0" bIns="0" rtlCol="0" anchor="t"/>
          <a:lstStyle/>
          <a:p>
            <a:pPr marL="0" indent="0">
              <a:lnSpc>
                <a:spcPts val="5300"/>
              </a:lnSpc>
              <a:buNone/>
            </a:pPr>
            <a:r>
              <a:rPr lang="en-US" altLang="ko-KR" sz="4200" b="1" dirty="0" err="1" smtClean="0">
                <a:solidFill>
                  <a:srgbClr val="403C4E"/>
                </a:solidFill>
                <a:latin typeface="Red Hat Text" panose="020B0600000101010101" charset="0"/>
                <a:ea typeface="Red Hat Text" panose="020B0600000101010101" charset="0"/>
                <a:cs typeface="Red Hat Text" panose="020B0600000101010101" charset="0"/>
              </a:rPr>
              <a:t>Newspage</a:t>
            </a:r>
            <a:endParaRPr lang="en-US" sz="4200" dirty="0">
              <a:latin typeface="Red Hat Text" panose="020B0600000101010101" charset="0"/>
              <a:ea typeface="Red Hat Text" panose="020B0600000101010101" charset="0"/>
              <a:cs typeface="Red Hat Text" panose="020B0600000101010101" charset="0"/>
            </a:endParaRPr>
          </a:p>
        </p:txBody>
      </p:sp>
      <p:pic>
        <p:nvPicPr>
          <p:cNvPr id="4" name="Image 1" descr="preencoded.png"/>
          <p:cNvPicPr>
            <a:picLocks noChangeAspect="1"/>
          </p:cNvPicPr>
          <p:nvPr/>
        </p:nvPicPr>
        <p:blipFill>
          <a:blip r:embed="rId4"/>
          <a:stretch>
            <a:fillRect/>
          </a:stretch>
        </p:blipFill>
        <p:spPr>
          <a:xfrm>
            <a:off x="793790" y="1716643"/>
            <a:ext cx="1077397" cy="1930956"/>
          </a:xfrm>
          <a:prstGeom prst="rect">
            <a:avLst/>
          </a:prstGeom>
        </p:spPr>
      </p:pic>
      <p:sp>
        <p:nvSpPr>
          <p:cNvPr id="5" name="Text 1"/>
          <p:cNvSpPr/>
          <p:nvPr/>
        </p:nvSpPr>
        <p:spPr>
          <a:xfrm>
            <a:off x="2194322" y="1932027"/>
            <a:ext cx="2979539" cy="336590"/>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화면 크기에 따른 비율 문제</a:t>
            </a:r>
            <a:endParaRPr lang="en-US" sz="2100" dirty="0">
              <a:latin typeface="Red Hat Text" panose="020B0600000101010101" charset="0"/>
              <a:ea typeface="Red Hat Text" panose="020B0600000101010101" charset="0"/>
              <a:cs typeface="Red Hat Text" panose="020B0600000101010101" charset="0"/>
            </a:endParaRPr>
          </a:p>
        </p:txBody>
      </p:sp>
      <p:sp>
        <p:nvSpPr>
          <p:cNvPr id="6" name="Text 2"/>
          <p:cNvSpPr/>
          <p:nvPr/>
        </p:nvSpPr>
        <p:spPr>
          <a:xfrm>
            <a:off x="2194322" y="2397800"/>
            <a:ext cx="6155888" cy="1034415"/>
          </a:xfrm>
          <a:prstGeom prst="rect">
            <a:avLst/>
          </a:prstGeom>
          <a:noFill/>
          <a:ln/>
        </p:spPr>
        <p:txBody>
          <a:bodyPr wrap="square" lIns="0" tIns="0" rIns="0" bIns="0" rtlCol="0" anchor="t"/>
          <a:lstStyle/>
          <a:p>
            <a:pPr marL="0" indent="0" algn="l">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초기 반응형 디자인에서 화면 크기가 변함에 따라 콘텐츠 비율이 깨지는 문제가 발생했습니다. 특히 이미지와 텍스트가 예상치 못한 방식으로 배치되는 현상이 있었습니다.</a:t>
            </a:r>
            <a:endParaRPr lang="en-US" sz="1650" dirty="0">
              <a:latin typeface="Roboto Light" panose="020B0600000101010101" charset="0"/>
              <a:ea typeface="Roboto Light" panose="020B0600000101010101" charset="0"/>
            </a:endParaRPr>
          </a:p>
        </p:txBody>
      </p:sp>
      <p:pic>
        <p:nvPicPr>
          <p:cNvPr id="7" name="Image 2" descr="preencoded.png"/>
          <p:cNvPicPr>
            <a:picLocks noChangeAspect="1"/>
          </p:cNvPicPr>
          <p:nvPr/>
        </p:nvPicPr>
        <p:blipFill>
          <a:blip r:embed="rId5"/>
          <a:stretch>
            <a:fillRect/>
          </a:stretch>
        </p:blipFill>
        <p:spPr>
          <a:xfrm>
            <a:off x="793790" y="3647599"/>
            <a:ext cx="1077397" cy="1930956"/>
          </a:xfrm>
          <a:prstGeom prst="rect">
            <a:avLst/>
          </a:prstGeom>
        </p:spPr>
      </p:pic>
      <p:sp>
        <p:nvSpPr>
          <p:cNvPr id="8" name="Text 3"/>
          <p:cNvSpPr/>
          <p:nvPr/>
        </p:nvSpPr>
        <p:spPr>
          <a:xfrm>
            <a:off x="2194322" y="3862983"/>
            <a:ext cx="2915722" cy="336590"/>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이미지와 텍스트 간격 조정</a:t>
            </a:r>
            <a:endParaRPr lang="en-US" sz="2100" dirty="0">
              <a:latin typeface="Red Hat Text" panose="020B0600000101010101" charset="0"/>
              <a:ea typeface="Red Hat Text" panose="020B0600000101010101" charset="0"/>
              <a:cs typeface="Red Hat Text" panose="020B0600000101010101" charset="0"/>
            </a:endParaRPr>
          </a:p>
        </p:txBody>
      </p:sp>
      <p:sp>
        <p:nvSpPr>
          <p:cNvPr id="9" name="Text 4"/>
          <p:cNvSpPr/>
          <p:nvPr/>
        </p:nvSpPr>
        <p:spPr>
          <a:xfrm>
            <a:off x="2194322" y="4328755"/>
            <a:ext cx="6155888" cy="1034415"/>
          </a:xfrm>
          <a:prstGeom prst="rect">
            <a:avLst/>
          </a:prstGeom>
          <a:noFill/>
          <a:ln/>
        </p:spPr>
        <p:txBody>
          <a:bodyPr wrap="square" lIns="0" tIns="0" rIns="0" bIns="0" rtlCol="0" anchor="t"/>
          <a:lstStyle/>
          <a:p>
            <a:pPr marL="0" indent="0" algn="l">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이미지와 텍스트 사이의 간격이 일관되지 않아 사용자 경험을 저해했습니다. 작은 화면에서는 텍스트가 너무 좁게 표시되거나, 큰 화면에서는 간격이 너무 넓게 벌어지는 문제가 있었습니다.</a:t>
            </a:r>
            <a:endParaRPr lang="en-US" sz="1650" dirty="0">
              <a:latin typeface="Roboto Light" panose="020B0600000101010101" charset="0"/>
              <a:ea typeface="Roboto Light" panose="020B0600000101010101" charset="0"/>
            </a:endParaRPr>
          </a:p>
        </p:txBody>
      </p:sp>
      <p:pic>
        <p:nvPicPr>
          <p:cNvPr id="10" name="Image 3" descr="preencoded.png"/>
          <p:cNvPicPr>
            <a:picLocks noChangeAspect="1"/>
          </p:cNvPicPr>
          <p:nvPr/>
        </p:nvPicPr>
        <p:blipFill>
          <a:blip r:embed="rId6"/>
          <a:stretch>
            <a:fillRect/>
          </a:stretch>
        </p:blipFill>
        <p:spPr>
          <a:xfrm>
            <a:off x="793790" y="5578554"/>
            <a:ext cx="1077397" cy="1930956"/>
          </a:xfrm>
          <a:prstGeom prst="rect">
            <a:avLst/>
          </a:prstGeom>
        </p:spPr>
      </p:pic>
      <p:sp>
        <p:nvSpPr>
          <p:cNvPr id="11" name="Text 5"/>
          <p:cNvSpPr/>
          <p:nvPr/>
        </p:nvSpPr>
        <p:spPr>
          <a:xfrm>
            <a:off x="2194322" y="5793938"/>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해결 방법</a:t>
            </a:r>
            <a:endParaRPr lang="en-US" sz="2100" dirty="0">
              <a:latin typeface="Red Hat Text" panose="020B0600000101010101" charset="0"/>
              <a:ea typeface="Red Hat Text" panose="020B0600000101010101" charset="0"/>
              <a:cs typeface="Red Hat Text" panose="020B0600000101010101" charset="0"/>
            </a:endParaRPr>
          </a:p>
        </p:txBody>
      </p:sp>
      <p:sp>
        <p:nvSpPr>
          <p:cNvPr id="12" name="Text 6"/>
          <p:cNvSpPr/>
          <p:nvPr/>
        </p:nvSpPr>
        <p:spPr>
          <a:xfrm>
            <a:off x="2194322" y="6259711"/>
            <a:ext cx="6155888" cy="1034415"/>
          </a:xfrm>
          <a:prstGeom prst="rect">
            <a:avLst/>
          </a:prstGeom>
          <a:noFill/>
          <a:ln/>
        </p:spPr>
        <p:txBody>
          <a:bodyPr wrap="square" lIns="0" tIns="0" rIns="0" bIns="0" rtlCol="0" anchor="t"/>
          <a:lstStyle/>
          <a:p>
            <a:pPr marL="0" indent="0" algn="l">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CSS 미디어 쿼리를 사용하여 각 화면 크기에 맞는 스타일을 적용함으로써 이러한 문제를 해결했습니다. 또한, vw 단위를 사용하여 화면 크기에 따라 이미지 비율을 동적으로 조정했습니다.</a:t>
            </a:r>
            <a:endParaRPr lang="en-US" sz="1650" dirty="0">
              <a:latin typeface="Roboto Light" panose="020B0600000101010101" charset="0"/>
              <a:ea typeface="Roboto Light" panose="020B0600000101010101" charset="0"/>
            </a:endParaRPr>
          </a:p>
        </p:txBody>
      </p:sp>
      <p:pic>
        <p:nvPicPr>
          <p:cNvPr id="13" name="Image 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3369" y="4076893"/>
            <a:ext cx="5486400" cy="3770679"/>
          </a:xfrm>
          <a:prstGeom prst="rect">
            <a:avLst/>
          </a:prstGeom>
        </p:spPr>
      </p:pic>
    </p:spTree>
    <p:extLst>
      <p:ext uri="{BB962C8B-B14F-4D97-AF65-F5344CB8AC3E}">
        <p14:creationId xmlns:p14="http://schemas.microsoft.com/office/powerpoint/2010/main" val="26152930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912257"/>
            <a:ext cx="7556421" cy="1346835"/>
          </a:xfrm>
          <a:prstGeom prst="rect">
            <a:avLst/>
          </a:prstGeom>
          <a:noFill/>
          <a:ln/>
        </p:spPr>
        <p:txBody>
          <a:bodyPr wrap="square" lIns="0" tIns="0" rIns="0" bIns="0" rtlCol="0" anchor="t"/>
          <a:lstStyle/>
          <a:p>
            <a:pPr marL="0" indent="0">
              <a:lnSpc>
                <a:spcPts val="5300"/>
              </a:lnSpc>
              <a:buNone/>
            </a:pPr>
            <a:r>
              <a:rPr lang="en-US" sz="4200" b="1" dirty="0">
                <a:solidFill>
                  <a:srgbClr val="403C4E"/>
                </a:solidFill>
                <a:latin typeface="Red Hat Text" panose="020B0600000101010101" charset="0"/>
                <a:ea typeface="Red Hat Text" panose="020B0600000101010101" charset="0"/>
                <a:cs typeface="Red Hat Text" panose="020B0600000101010101" charset="0"/>
              </a:rPr>
              <a:t>반응형 디자인 개선 (vw, clamp 사용)</a:t>
            </a:r>
            <a:endParaRPr lang="en-US" sz="4200" dirty="0">
              <a:latin typeface="Red Hat Text" panose="020B0600000101010101" charset="0"/>
              <a:ea typeface="Red Hat Text" panose="020B0600000101010101" charset="0"/>
              <a:cs typeface="Red Hat Text" panose="020B0600000101010101" charset="0"/>
            </a:endParaRPr>
          </a:p>
        </p:txBody>
      </p:sp>
      <p:sp>
        <p:nvSpPr>
          <p:cNvPr id="4" name="Shape 1"/>
          <p:cNvSpPr/>
          <p:nvPr/>
        </p:nvSpPr>
        <p:spPr>
          <a:xfrm>
            <a:off x="793790" y="2824639"/>
            <a:ext cx="484823" cy="484823"/>
          </a:xfrm>
          <a:prstGeom prst="roundRect">
            <a:avLst>
              <a:gd name="adj" fmla="val 18667"/>
            </a:avLst>
          </a:prstGeom>
          <a:solidFill>
            <a:srgbClr val="FFD8CC"/>
          </a:solidFill>
          <a:ln w="7620">
            <a:solidFill>
              <a:srgbClr val="E5BEB2"/>
            </a:solidFill>
            <a:prstDash val="solid"/>
          </a:ln>
        </p:spPr>
      </p:sp>
      <p:sp>
        <p:nvSpPr>
          <p:cNvPr id="5" name="Text 2"/>
          <p:cNvSpPr/>
          <p:nvPr/>
        </p:nvSpPr>
        <p:spPr>
          <a:xfrm>
            <a:off x="874633"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rgbClr val="403C4E"/>
                </a:solidFill>
                <a:latin typeface="Red Hat Text" panose="020B0600000101010101" charset="0"/>
                <a:ea typeface="Red Hat Text" panose="020B0600000101010101" charset="0"/>
                <a:cs typeface="Red Hat Text" panose="020B0600000101010101" charset="0"/>
              </a:rPr>
              <a:t>1</a:t>
            </a:r>
            <a:endParaRPr lang="en-US" sz="2500" dirty="0">
              <a:latin typeface="Red Hat Text" panose="020B0600000101010101" charset="0"/>
              <a:ea typeface="Red Hat Text" panose="020B0600000101010101" charset="0"/>
              <a:cs typeface="Red Hat Text" panose="020B0600000101010101" charset="0"/>
            </a:endParaRPr>
          </a:p>
        </p:txBody>
      </p:sp>
      <p:sp>
        <p:nvSpPr>
          <p:cNvPr id="6" name="Text 3"/>
          <p:cNvSpPr/>
          <p:nvPr/>
        </p:nvSpPr>
        <p:spPr>
          <a:xfrm>
            <a:off x="1493996" y="2824639"/>
            <a:ext cx="2693551" cy="336590"/>
          </a:xfrm>
          <a:prstGeom prst="rect">
            <a:avLst/>
          </a:prstGeom>
          <a:noFill/>
          <a:ln/>
        </p:spPr>
        <p:txBody>
          <a:bodyPr wrap="none" lIns="0" tIns="0" rIns="0" bIns="0" rtlCol="0" anchor="t"/>
          <a:lstStyle/>
          <a:p>
            <a:pPr marL="0" indent="0">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vw 단위의 활용</a:t>
            </a:r>
            <a:endParaRPr lang="en-US" sz="2100" dirty="0">
              <a:latin typeface="Red Hat Text" panose="020B0600000101010101" charset="0"/>
              <a:ea typeface="Red Hat Text" panose="020B0600000101010101" charset="0"/>
              <a:cs typeface="Red Hat Text" panose="020B0600000101010101" charset="0"/>
            </a:endParaRPr>
          </a:p>
        </p:txBody>
      </p:sp>
      <p:sp>
        <p:nvSpPr>
          <p:cNvPr id="7" name="Text 4"/>
          <p:cNvSpPr/>
          <p:nvPr/>
        </p:nvSpPr>
        <p:spPr>
          <a:xfrm>
            <a:off x="1493996" y="3290411"/>
            <a:ext cx="2970371" cy="2068830"/>
          </a:xfrm>
          <a:prstGeom prst="rect">
            <a:avLst/>
          </a:prstGeom>
          <a:noFill/>
          <a:ln/>
        </p:spPr>
        <p:txBody>
          <a:bodyPr wrap="square" lIns="0" tIns="0" rIns="0" bIns="0" rtlCol="0" anchor="t"/>
          <a:lstStyle/>
          <a:p>
            <a:pPr marL="0" indent="0">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뷰포트 너비에 비례하는 vw 단위를 사용하여 이미지와 텍스트의 크기를 동적으로 조정했습니다. 이를 통해 화면 크기가 변하더라도 일관된 비율을 유지할 수 있었습니다.</a:t>
            </a:r>
            <a:endParaRPr lang="en-US" sz="1650" dirty="0">
              <a:latin typeface="Roboto Light" panose="020B0600000101010101" charset="0"/>
              <a:ea typeface="Roboto Light" panose="020B0600000101010101" charset="0"/>
            </a:endParaRPr>
          </a:p>
        </p:txBody>
      </p:sp>
      <p:sp>
        <p:nvSpPr>
          <p:cNvPr id="8" name="Shape 5"/>
          <p:cNvSpPr/>
          <p:nvPr/>
        </p:nvSpPr>
        <p:spPr>
          <a:xfrm>
            <a:off x="4679752" y="2824639"/>
            <a:ext cx="484823" cy="484823"/>
          </a:xfrm>
          <a:prstGeom prst="roundRect">
            <a:avLst>
              <a:gd name="adj" fmla="val 18667"/>
            </a:avLst>
          </a:prstGeom>
          <a:solidFill>
            <a:srgbClr val="FFD8CC"/>
          </a:solidFill>
          <a:ln w="7620">
            <a:solidFill>
              <a:srgbClr val="E5BEB2"/>
            </a:solidFill>
            <a:prstDash val="solid"/>
          </a:ln>
        </p:spPr>
      </p:sp>
      <p:sp>
        <p:nvSpPr>
          <p:cNvPr id="9" name="Text 6"/>
          <p:cNvSpPr/>
          <p:nvPr/>
        </p:nvSpPr>
        <p:spPr>
          <a:xfrm>
            <a:off x="4760595"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rgbClr val="403C4E"/>
                </a:solidFill>
                <a:latin typeface="Merriweather Bold" pitchFamily="34" charset="0"/>
                <a:ea typeface="Merriweather Bold" pitchFamily="34" charset="-122"/>
                <a:cs typeface="Merriweather Bold" pitchFamily="34" charset="-120"/>
              </a:rPr>
              <a:t>2</a:t>
            </a:r>
            <a:endParaRPr lang="en-US" sz="2500" dirty="0"/>
          </a:p>
        </p:txBody>
      </p:sp>
      <p:sp>
        <p:nvSpPr>
          <p:cNvPr id="10" name="Text 7"/>
          <p:cNvSpPr/>
          <p:nvPr/>
        </p:nvSpPr>
        <p:spPr>
          <a:xfrm>
            <a:off x="5379958" y="2824639"/>
            <a:ext cx="2693551" cy="336590"/>
          </a:xfrm>
          <a:prstGeom prst="rect">
            <a:avLst/>
          </a:prstGeom>
          <a:noFill/>
          <a:ln/>
        </p:spPr>
        <p:txBody>
          <a:bodyPr wrap="none" lIns="0" tIns="0" rIns="0" bIns="0" rtlCol="0" anchor="t"/>
          <a:lstStyle/>
          <a:p>
            <a:pPr marL="0" indent="0">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clamp 함수의 도입</a:t>
            </a:r>
            <a:endParaRPr lang="en-US" sz="2100" dirty="0">
              <a:latin typeface="Red Hat Text" panose="020B0600000101010101" charset="0"/>
              <a:ea typeface="Red Hat Text" panose="020B0600000101010101" charset="0"/>
              <a:cs typeface="Red Hat Text" panose="020B0600000101010101" charset="0"/>
            </a:endParaRPr>
          </a:p>
        </p:txBody>
      </p:sp>
      <p:sp>
        <p:nvSpPr>
          <p:cNvPr id="11" name="Text 8"/>
          <p:cNvSpPr/>
          <p:nvPr/>
        </p:nvSpPr>
        <p:spPr>
          <a:xfrm>
            <a:off x="5379958" y="3290411"/>
            <a:ext cx="2970371" cy="2068830"/>
          </a:xfrm>
          <a:prstGeom prst="rect">
            <a:avLst/>
          </a:prstGeom>
          <a:noFill/>
          <a:ln/>
        </p:spPr>
        <p:txBody>
          <a:bodyPr wrap="square" lIns="0" tIns="0" rIns="0" bIns="0" rtlCol="0" anchor="t"/>
          <a:lstStyle/>
          <a:p>
            <a:pPr marL="0" indent="0">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clamp() 함수를 사용하여 최소, 선호, 최대 크기를 설정함으로써, 텍스트가 특정 크기 이상으로 커지거나 작아지지 않도록 제한했습니다. 이를 통해 가독성을 향상시켰습니다.</a:t>
            </a:r>
            <a:endParaRPr lang="en-US" sz="1650" dirty="0">
              <a:latin typeface="Roboto Light" panose="020B0600000101010101" charset="0"/>
              <a:ea typeface="Roboto Light" panose="020B0600000101010101" charset="0"/>
            </a:endParaRPr>
          </a:p>
        </p:txBody>
      </p:sp>
      <p:sp>
        <p:nvSpPr>
          <p:cNvPr id="12" name="Shape 9"/>
          <p:cNvSpPr/>
          <p:nvPr/>
        </p:nvSpPr>
        <p:spPr>
          <a:xfrm>
            <a:off x="793790" y="5817037"/>
            <a:ext cx="484823" cy="484823"/>
          </a:xfrm>
          <a:prstGeom prst="roundRect">
            <a:avLst>
              <a:gd name="adj" fmla="val 18667"/>
            </a:avLst>
          </a:prstGeom>
          <a:solidFill>
            <a:srgbClr val="FFD8CC"/>
          </a:solidFill>
          <a:ln w="7620">
            <a:solidFill>
              <a:srgbClr val="E5BEB2"/>
            </a:solidFill>
            <a:prstDash val="solid"/>
          </a:ln>
        </p:spPr>
      </p:sp>
      <p:sp>
        <p:nvSpPr>
          <p:cNvPr id="13" name="Text 10"/>
          <p:cNvSpPr/>
          <p:nvPr/>
        </p:nvSpPr>
        <p:spPr>
          <a:xfrm>
            <a:off x="874633" y="5857458"/>
            <a:ext cx="323136" cy="403979"/>
          </a:xfrm>
          <a:prstGeom prst="rect">
            <a:avLst/>
          </a:prstGeom>
          <a:noFill/>
          <a:ln/>
        </p:spPr>
        <p:txBody>
          <a:bodyPr wrap="none" lIns="0" tIns="0" rIns="0" bIns="0" rtlCol="0" anchor="t"/>
          <a:lstStyle/>
          <a:p>
            <a:pPr marL="0" indent="0" algn="ctr">
              <a:lnSpc>
                <a:spcPts val="2500"/>
              </a:lnSpc>
              <a:buNone/>
            </a:pPr>
            <a:r>
              <a:rPr lang="en-US" sz="2500" b="1" dirty="0">
                <a:solidFill>
                  <a:srgbClr val="403C4E"/>
                </a:solidFill>
                <a:latin typeface="Red Hat Text" panose="020B0600000101010101" charset="0"/>
                <a:ea typeface="Red Hat Text" panose="020B0600000101010101" charset="0"/>
                <a:cs typeface="Red Hat Text" panose="020B0600000101010101" charset="0"/>
              </a:rPr>
              <a:t>3</a:t>
            </a:r>
            <a:endParaRPr lang="en-US" sz="2500" dirty="0">
              <a:latin typeface="Red Hat Text" panose="020B0600000101010101" charset="0"/>
              <a:ea typeface="Red Hat Text" panose="020B0600000101010101" charset="0"/>
              <a:cs typeface="Red Hat Text" panose="020B0600000101010101" charset="0"/>
            </a:endParaRPr>
          </a:p>
        </p:txBody>
      </p:sp>
      <p:sp>
        <p:nvSpPr>
          <p:cNvPr id="14" name="Text 11"/>
          <p:cNvSpPr/>
          <p:nvPr/>
        </p:nvSpPr>
        <p:spPr>
          <a:xfrm>
            <a:off x="1493996" y="5817037"/>
            <a:ext cx="2693551" cy="336590"/>
          </a:xfrm>
          <a:prstGeom prst="rect">
            <a:avLst/>
          </a:prstGeom>
          <a:noFill/>
          <a:ln/>
        </p:spPr>
        <p:txBody>
          <a:bodyPr wrap="none" lIns="0" tIns="0" rIns="0" bIns="0" rtlCol="0" anchor="t"/>
          <a:lstStyle/>
          <a:p>
            <a:pPr marL="0" indent="0">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미디어 쿼리 최적화</a:t>
            </a:r>
            <a:endParaRPr lang="en-US" sz="2100" dirty="0">
              <a:latin typeface="Red Hat Text" panose="020B0600000101010101" charset="0"/>
              <a:ea typeface="Red Hat Text" panose="020B0600000101010101" charset="0"/>
              <a:cs typeface="Red Hat Text" panose="020B0600000101010101" charset="0"/>
            </a:endParaRPr>
          </a:p>
        </p:txBody>
      </p:sp>
      <p:sp>
        <p:nvSpPr>
          <p:cNvPr id="15" name="Text 12"/>
          <p:cNvSpPr/>
          <p:nvPr/>
        </p:nvSpPr>
        <p:spPr>
          <a:xfrm>
            <a:off x="1493996" y="6282809"/>
            <a:ext cx="6856214" cy="1034415"/>
          </a:xfrm>
          <a:prstGeom prst="rect">
            <a:avLst/>
          </a:prstGeom>
          <a:noFill/>
          <a:ln/>
        </p:spPr>
        <p:txBody>
          <a:bodyPr wrap="square" lIns="0" tIns="0" rIns="0" bIns="0" rtlCol="0" anchor="t"/>
          <a:lstStyle/>
          <a:p>
            <a:pPr marL="0" indent="0">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다양한 화면 크기에 대응하기 위해 미디어 쿼리를 세분화하고, 각 breakpoint(768px, 480px)에 맞는 스타일을 적용했습니다. 이를 통해 다양한 기기에서 최적의 사용자 경험을 제공할 수 있었습니다.</a:t>
            </a:r>
            <a:endParaRPr lang="en-US" sz="1650" dirty="0">
              <a:latin typeface="Roboto Light" panose="020B0600000101010101" charset="0"/>
              <a:ea typeface="Roboto Light" panose="020B0600000101010101" charset="0"/>
            </a:endParaRPr>
          </a:p>
        </p:txBody>
      </p:sp>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416" y="2259092"/>
            <a:ext cx="5486400" cy="3450844"/>
          </a:xfrm>
          <a:prstGeom prst="rect">
            <a:avLst/>
          </a:prstGeom>
        </p:spPr>
      </p:pic>
    </p:spTree>
    <p:extLst>
      <p:ext uri="{BB962C8B-B14F-4D97-AF65-F5344CB8AC3E}">
        <p14:creationId xmlns:p14="http://schemas.microsoft.com/office/powerpoint/2010/main" val="5295828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1909689"/>
            <a:ext cx="5486400" cy="4410221"/>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marL="0" indent="0">
              <a:lnSpc>
                <a:spcPts val="5500"/>
              </a:lnSpc>
              <a:buNone/>
            </a:pPr>
            <a:r>
              <a:rPr lang="ko-KR" altLang="en-US" sz="4400" dirty="0" smtClean="0"/>
              <a:t>만들며 든 생각</a:t>
            </a:r>
            <a:endParaRPr lang="en-US" sz="4400" dirty="0"/>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endParaRPr lang="en-US" altLang="ko-KR" sz="1850" dirty="0" smtClean="0"/>
          </a:p>
          <a:p>
            <a:pPr>
              <a:lnSpc>
                <a:spcPts val="3000"/>
              </a:lnSpc>
            </a:pPr>
            <a:r>
              <a:rPr lang="ko-KR" altLang="en-US" sz="1850" dirty="0" smtClean="0"/>
              <a:t>웹사이트 하나를 구현하는데 정말 많은 기능이 </a:t>
            </a:r>
            <a:r>
              <a:rPr lang="ko-KR" altLang="en-US" sz="1850" dirty="0" err="1" smtClean="0"/>
              <a:t>들어있구나</a:t>
            </a:r>
            <a:r>
              <a:rPr lang="en-US" altLang="ko-KR" sz="1850" dirty="0" smtClean="0"/>
              <a:t>. </a:t>
            </a:r>
            <a:r>
              <a:rPr lang="ko-KR" altLang="en-US" sz="1850" dirty="0" smtClean="0"/>
              <a:t>의사소통을 잘 하기란 정말 힘들구나</a:t>
            </a:r>
            <a:r>
              <a:rPr lang="en-US" altLang="ko-KR" sz="1850" dirty="0" smtClean="0"/>
              <a:t>. –</a:t>
            </a:r>
            <a:r>
              <a:rPr lang="ko-KR" altLang="en-US" sz="1850" dirty="0" smtClean="0"/>
              <a:t>재홍</a:t>
            </a:r>
            <a:endParaRPr lang="en-US" altLang="ko-KR" sz="1850" dirty="0" smtClean="0"/>
          </a:p>
          <a:p>
            <a:pPr>
              <a:lnSpc>
                <a:spcPts val="3000"/>
              </a:lnSpc>
            </a:pPr>
            <a:endParaRPr lang="en-US" altLang="ko-KR" sz="1850" dirty="0"/>
          </a:p>
          <a:p>
            <a:pPr>
              <a:lnSpc>
                <a:spcPts val="3000"/>
              </a:lnSpc>
            </a:pPr>
            <a:r>
              <a:rPr lang="ko-KR" altLang="en-US" sz="1850" dirty="0" smtClean="0"/>
              <a:t>크게 도형을 만들어서 구현하면 </a:t>
            </a:r>
            <a:r>
              <a:rPr lang="ko-KR" altLang="en-US" sz="1850" dirty="0" err="1" smtClean="0"/>
              <a:t>될듯함</a:t>
            </a:r>
            <a:r>
              <a:rPr lang="en-US" altLang="ko-KR" sz="1850" dirty="0" smtClean="0"/>
              <a:t>.</a:t>
            </a:r>
          </a:p>
          <a:p>
            <a:pPr>
              <a:lnSpc>
                <a:spcPts val="3000"/>
              </a:lnSpc>
            </a:pPr>
            <a:r>
              <a:rPr lang="en-US" altLang="ko-KR" sz="1850" dirty="0" smtClean="0"/>
              <a:t> </a:t>
            </a:r>
          </a:p>
          <a:p>
            <a:pPr marL="0" indent="0">
              <a:lnSpc>
                <a:spcPts val="3000"/>
              </a:lnSpc>
              <a:buNone/>
            </a:pPr>
            <a:endParaRPr lang="en-US" sz="1850" dirty="0"/>
          </a:p>
        </p:txBody>
      </p:sp>
    </p:spTree>
    <p:extLst>
      <p:ext uri="{BB962C8B-B14F-4D97-AF65-F5344CB8AC3E}">
        <p14:creationId xmlns:p14="http://schemas.microsoft.com/office/powerpoint/2010/main" val="4010444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5168" y="6629400"/>
            <a:ext cx="10130590" cy="1200329"/>
          </a:xfrm>
          <a:prstGeom prst="rect">
            <a:avLst/>
          </a:prstGeom>
          <a:noFill/>
        </p:spPr>
        <p:txBody>
          <a:bodyPr wrap="square" rtlCol="0">
            <a:spAutoFit/>
          </a:bodyPr>
          <a:lstStyle/>
          <a:p>
            <a:endParaRPr lang="en-US" altLang="ko-KR" dirty="0" smtClean="0"/>
          </a:p>
          <a:p>
            <a:endParaRPr lang="en-US" altLang="ko-KR" dirty="0"/>
          </a:p>
          <a:p>
            <a:r>
              <a:rPr lang="ko-KR" altLang="en-US" dirty="0" smtClean="0"/>
              <a:t>넣어도 좋고</a:t>
            </a:r>
            <a:endParaRPr lang="en-US" altLang="ko-KR" dirty="0" smtClean="0"/>
          </a:p>
          <a:p>
            <a:r>
              <a:rPr lang="ko-KR" altLang="en-US" dirty="0" smtClean="0"/>
              <a:t>다음 페이지에서 같이 해도 상관 없음</a:t>
            </a:r>
            <a:r>
              <a:rPr lang="en-US" altLang="ko-KR" dirty="0" smtClean="0"/>
              <a:t>.</a:t>
            </a:r>
            <a:endParaRPr lang="ko-KR" altLang="en-US" dirty="0"/>
          </a:p>
        </p:txBody>
      </p:sp>
      <p:sp>
        <p:nvSpPr>
          <p:cNvPr id="4" name="TextBox 3"/>
          <p:cNvSpPr txBox="1"/>
          <p:nvPr/>
        </p:nvSpPr>
        <p:spPr>
          <a:xfrm>
            <a:off x="3753853" y="2298032"/>
            <a:ext cx="8025063" cy="3770263"/>
          </a:xfrm>
          <a:prstGeom prst="rect">
            <a:avLst/>
          </a:prstGeom>
          <a:noFill/>
        </p:spPr>
        <p:txBody>
          <a:bodyPr wrap="square" rtlCol="0">
            <a:spAutoFit/>
          </a:bodyPr>
          <a:lstStyle/>
          <a:p>
            <a:r>
              <a:rPr lang="en-US" altLang="ko-KR" sz="23900" dirty="0" smtClean="0"/>
              <a:t>Q &amp; A</a:t>
            </a:r>
            <a:endParaRPr lang="ko-KR" altLang="en-US" sz="23900" dirty="0"/>
          </a:p>
        </p:txBody>
      </p:sp>
    </p:spTree>
    <p:extLst>
      <p:ext uri="{BB962C8B-B14F-4D97-AF65-F5344CB8AC3E}">
        <p14:creationId xmlns:p14="http://schemas.microsoft.com/office/powerpoint/2010/main" val="15744350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결론 및 향후 과제</a:t>
            </a:r>
            <a:endParaRPr lang="en-US" sz="4400" dirty="0"/>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저희는 이번 프로젝트를 통해 웹사이트 개발 전반에 대한 이해도를 높일 수 있었습니다. 특히, 팀원 간 협업, Git을 이용한 버전 관리, 사용자 인터페이스 디자인 등 다양한 측면에서 많은 것을 배울 수 있었습니다. 앞으로는 부족했던 부분을 보완하고, 더 나아가 새로운 기술을 적용하여 웹사이트를 더욱 발전시켜 나갈 계획입니다.</a:t>
            </a:r>
            <a:endParaRPr lang="en-US" sz="18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102763"/>
            <a:ext cx="7260431"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프로젝트 개요 및 웹사이트 선정</a:t>
            </a:r>
            <a:endParaRPr lang="en-US" sz="4400" dirty="0"/>
          </a:p>
        </p:txBody>
      </p:sp>
      <p:sp>
        <p:nvSpPr>
          <p:cNvPr id="3" name="Text 1"/>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다양한 후보 웹사이트</a:t>
            </a:r>
            <a:endParaRPr lang="en-US" sz="2200" dirty="0"/>
          </a:p>
        </p:txBody>
      </p:sp>
      <p:sp>
        <p:nvSpPr>
          <p:cNvPr id="4" name="Text 2"/>
          <p:cNvSpPr/>
          <p:nvPr/>
        </p:nvSpPr>
        <p:spPr>
          <a:xfrm>
            <a:off x="837724" y="3996333"/>
            <a:ext cx="6185535"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저희는 이밥차, 에픽게임즈, pixiv.net, clovaAI, machugi.io 등 다양한 웹사이트를 후보로 놓고 검토했습니다. 각 사이트의 특징과 장단점을 분석하며, 프로젝트에 가장 적합한 웹사이트를 선정하기 위해 심도 있는 논의를 진행했습니다.</a:t>
            </a:r>
            <a:endParaRPr lang="en-US" sz="1850" dirty="0"/>
          </a:p>
        </p:txBody>
      </p:sp>
      <p:sp>
        <p:nvSpPr>
          <p:cNvPr id="5" name="Text 3"/>
          <p:cNvSpPr/>
          <p:nvPr/>
        </p:nvSpPr>
        <p:spPr>
          <a:xfrm>
            <a:off x="7614761"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EpicGames 선정 이유</a:t>
            </a:r>
            <a:endParaRPr lang="en-US" sz="2200" dirty="0"/>
          </a:p>
        </p:txBody>
      </p:sp>
      <p:sp>
        <p:nvSpPr>
          <p:cNvPr id="6" name="Text 4"/>
          <p:cNvSpPr/>
          <p:nvPr/>
        </p:nvSpPr>
        <p:spPr>
          <a:xfrm>
            <a:off x="7614761" y="3996333"/>
            <a:ext cx="6185535"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최종적으로 깔끔한 디자인과 다양한 기능이 돋보이는 EpicGames 웹사이트를 구현하기로 결정했습니다. 에픽게임즈는 게임 플랫폼으로서의 기능뿐만 아니라 사용자 인터페이스, 콘텐츠 구성 등 다양한 측면에서 학습할 점이 많다고 판단했습니다.</a:t>
            </a:r>
            <a:endParaRPr lang="en-US" sz="18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66813"/>
            <a:ext cx="6355318"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구현 기능 결정 및 작업 분담</a:t>
            </a:r>
            <a:endParaRPr lang="en-US" sz="4400" dirty="0"/>
          </a:p>
        </p:txBody>
      </p:sp>
      <p:sp>
        <p:nvSpPr>
          <p:cNvPr id="4" name="Shape 1"/>
          <p:cNvSpPr/>
          <p:nvPr/>
        </p:nvSpPr>
        <p:spPr>
          <a:xfrm>
            <a:off x="837724" y="2499003"/>
            <a:ext cx="538520" cy="538520"/>
          </a:xfrm>
          <a:prstGeom prst="roundRect">
            <a:avLst>
              <a:gd name="adj" fmla="val 6668"/>
            </a:avLst>
          </a:prstGeom>
          <a:solidFill>
            <a:srgbClr val="F3E8E8"/>
          </a:solidFill>
          <a:ln/>
        </p:spPr>
      </p:sp>
      <p:sp>
        <p:nvSpPr>
          <p:cNvPr id="5" name="Text 2"/>
          <p:cNvSpPr/>
          <p:nvPr/>
        </p:nvSpPr>
        <p:spPr>
          <a:xfrm>
            <a:off x="937974" y="2556986"/>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1</a:t>
            </a:r>
            <a:endParaRPr lang="en-US" sz="2650" dirty="0"/>
          </a:p>
        </p:txBody>
      </p:sp>
      <p:sp>
        <p:nvSpPr>
          <p:cNvPr id="6" name="Text 3"/>
          <p:cNvSpPr/>
          <p:nvPr/>
        </p:nvSpPr>
        <p:spPr>
          <a:xfrm>
            <a:off x="1615559" y="249900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Index 페이지 우선 구현</a:t>
            </a:r>
            <a:endParaRPr lang="en-US" sz="2200" dirty="0"/>
          </a:p>
        </p:txBody>
      </p:sp>
      <p:sp>
        <p:nvSpPr>
          <p:cNvPr id="7" name="Text 4"/>
          <p:cNvSpPr/>
          <p:nvPr/>
        </p:nvSpPr>
        <p:spPr>
          <a:xfrm>
            <a:off x="1615559" y="2994541"/>
            <a:ext cx="6690717"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프로젝트 초기에는 index 페이지를 먼저 구현하고, 나머지 페이지는 팀원 각자가 HTML을 맡아 구현하기로 결정했습니다. 이는 전체적인 웹사이트 구조를 빠르게 파악하고, 각자 맡은 부분을 효율적으로 개발하기 위한 전략이었습니다.</a:t>
            </a:r>
            <a:endParaRPr lang="en-US" sz="1850" dirty="0"/>
          </a:p>
        </p:txBody>
      </p:sp>
      <p:sp>
        <p:nvSpPr>
          <p:cNvPr id="8" name="Shape 5"/>
          <p:cNvSpPr/>
          <p:nvPr/>
        </p:nvSpPr>
        <p:spPr>
          <a:xfrm>
            <a:off x="837724" y="5035153"/>
            <a:ext cx="538520" cy="538520"/>
          </a:xfrm>
          <a:prstGeom prst="roundRect">
            <a:avLst>
              <a:gd name="adj" fmla="val 6668"/>
            </a:avLst>
          </a:prstGeom>
          <a:solidFill>
            <a:srgbClr val="F3E8E8"/>
          </a:solidFill>
          <a:ln/>
        </p:spPr>
      </p:sp>
      <p:sp>
        <p:nvSpPr>
          <p:cNvPr id="9" name="Text 6"/>
          <p:cNvSpPr/>
          <p:nvPr/>
        </p:nvSpPr>
        <p:spPr>
          <a:xfrm>
            <a:off x="937974" y="5093137"/>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2</a:t>
            </a:r>
            <a:endParaRPr lang="en-US" sz="2650" dirty="0"/>
          </a:p>
        </p:txBody>
      </p:sp>
      <p:sp>
        <p:nvSpPr>
          <p:cNvPr id="10" name="Text 7"/>
          <p:cNvSpPr/>
          <p:nvPr/>
        </p:nvSpPr>
        <p:spPr>
          <a:xfrm>
            <a:off x="1615559" y="5035153"/>
            <a:ext cx="2962156"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Discord를 통한 작업 공유</a:t>
            </a:r>
            <a:endParaRPr lang="en-US" sz="2200" dirty="0"/>
          </a:p>
        </p:txBody>
      </p:sp>
      <p:sp>
        <p:nvSpPr>
          <p:cNvPr id="11" name="Text 8"/>
          <p:cNvSpPr/>
          <p:nvPr/>
        </p:nvSpPr>
        <p:spPr>
          <a:xfrm>
            <a:off x="1615559" y="5530691"/>
            <a:ext cx="6690717"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초기 작업 공유는 Discord를 통해 진행했습니다. 하지만, 프로젝트가 진행됨에 따라 효율적인 버전 관리를 위해 Git으로 변경했습니다. Git을 통해 코드 변경 사항을 추적하고, 협업 과정에서 발생할 수 있는 충돌을 최소화했습니다.</a:t>
            </a:r>
            <a:endParaRPr lang="en-US" sz="18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0910" y="480060"/>
            <a:ext cx="4871561" cy="513398"/>
          </a:xfrm>
          <a:prstGeom prst="rect">
            <a:avLst/>
          </a:prstGeom>
          <a:noFill/>
          <a:ln/>
        </p:spPr>
        <p:txBody>
          <a:bodyPr wrap="none" lIns="0" tIns="0" rIns="0" bIns="0" rtlCol="0" anchor="t"/>
          <a:lstStyle/>
          <a:p>
            <a:pPr marL="0" indent="0">
              <a:lnSpc>
                <a:spcPts val="4000"/>
              </a:lnSpc>
              <a:buNone/>
            </a:pPr>
            <a:r>
              <a:rPr lang="en-US" sz="3200" dirty="0">
                <a:solidFill>
                  <a:srgbClr val="1F1E1E"/>
                </a:solidFill>
                <a:latin typeface="Red Hat Text" pitchFamily="34" charset="0"/>
                <a:ea typeface="Red Hat Text" pitchFamily="34" charset="-122"/>
                <a:cs typeface="Red Hat Text" pitchFamily="34" charset="-120"/>
              </a:rPr>
              <a:t>구현 기능 상세: Index 페이지</a:t>
            </a:r>
            <a:endParaRPr lang="en-US" sz="3200" dirty="0"/>
          </a:p>
        </p:txBody>
      </p:sp>
      <p:pic>
        <p:nvPicPr>
          <p:cNvPr id="3" name="Image 0" descr="preencoded.png"/>
          <p:cNvPicPr>
            <a:picLocks noChangeAspect="1"/>
          </p:cNvPicPr>
          <p:nvPr/>
        </p:nvPicPr>
        <p:blipFill>
          <a:blip r:embed="rId3"/>
          <a:stretch>
            <a:fillRect/>
          </a:stretch>
        </p:blipFill>
        <p:spPr>
          <a:xfrm>
            <a:off x="610910" y="1451610"/>
            <a:ext cx="4733806" cy="4733806"/>
          </a:xfrm>
          <a:prstGeom prst="rect">
            <a:avLst/>
          </a:prstGeom>
        </p:spPr>
      </p:pic>
      <p:sp>
        <p:nvSpPr>
          <p:cNvPr id="4" name="Text 1"/>
          <p:cNvSpPr/>
          <p:nvPr/>
        </p:nvSpPr>
        <p:spPr>
          <a:xfrm>
            <a:off x="610910" y="6381750"/>
            <a:ext cx="2053709" cy="256699"/>
          </a:xfrm>
          <a:prstGeom prst="rect">
            <a:avLst/>
          </a:prstGeom>
          <a:noFill/>
          <a:ln/>
        </p:spPr>
        <p:txBody>
          <a:bodyPr wrap="none" lIns="0" tIns="0" rIns="0" bIns="0" rtlCol="0" anchor="t"/>
          <a:lstStyle/>
          <a:p>
            <a:pPr marL="0" indent="0">
              <a:lnSpc>
                <a:spcPts val="2000"/>
              </a:lnSpc>
              <a:buNone/>
            </a:pPr>
            <a:r>
              <a:rPr lang="en-US" sz="1600" dirty="0">
                <a:solidFill>
                  <a:srgbClr val="1F1E1E"/>
                </a:solidFill>
                <a:latin typeface="Red Hat Text" pitchFamily="34" charset="0"/>
                <a:ea typeface="Red Hat Text" pitchFamily="34" charset="-122"/>
                <a:cs typeface="Red Hat Text" pitchFamily="34" charset="-120"/>
              </a:rPr>
              <a:t>주요 기능</a:t>
            </a:r>
            <a:endParaRPr lang="en-US" sz="1600" dirty="0"/>
          </a:p>
        </p:txBody>
      </p:sp>
      <p:sp>
        <p:nvSpPr>
          <p:cNvPr id="5" name="Text 2"/>
          <p:cNvSpPr/>
          <p:nvPr/>
        </p:nvSpPr>
        <p:spPr>
          <a:xfrm>
            <a:off x="610910" y="6812994"/>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solidFill>
                  <a:srgbClr val="3B3535"/>
                </a:solidFill>
                <a:latin typeface="Roboto Light" pitchFamily="34" charset="0"/>
                <a:ea typeface="Roboto Light" pitchFamily="34" charset="-122"/>
                <a:cs typeface="Roboto Light" pitchFamily="34" charset="-120"/>
              </a:rPr>
              <a:t>이미지 슬라이더 구현</a:t>
            </a:r>
            <a:endParaRPr lang="en-US" sz="1350" dirty="0"/>
          </a:p>
        </p:txBody>
      </p:sp>
      <p:sp>
        <p:nvSpPr>
          <p:cNvPr id="6" name="Text 3"/>
          <p:cNvSpPr/>
          <p:nvPr/>
        </p:nvSpPr>
        <p:spPr>
          <a:xfrm>
            <a:off x="610910" y="7153275"/>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solidFill>
                  <a:srgbClr val="3B3535"/>
                </a:solidFill>
                <a:latin typeface="Roboto Light" pitchFamily="34" charset="0"/>
                <a:ea typeface="Roboto Light" pitchFamily="34" charset="-122"/>
                <a:cs typeface="Roboto Light" pitchFamily="34" charset="-120"/>
              </a:rPr>
              <a:t>게임 목록 표시</a:t>
            </a:r>
            <a:endParaRPr lang="en-US" sz="1350" dirty="0"/>
          </a:p>
        </p:txBody>
      </p:sp>
      <p:sp>
        <p:nvSpPr>
          <p:cNvPr id="7" name="Text 4"/>
          <p:cNvSpPr/>
          <p:nvPr/>
        </p:nvSpPr>
        <p:spPr>
          <a:xfrm>
            <a:off x="610910" y="7493556"/>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solidFill>
                  <a:srgbClr val="3B3535"/>
                </a:solidFill>
                <a:latin typeface="Roboto Light" pitchFamily="34" charset="0"/>
                <a:ea typeface="Roboto Light" pitchFamily="34" charset="-122"/>
                <a:cs typeface="Roboto Light" pitchFamily="34" charset="-120"/>
              </a:rPr>
              <a:t>검색 기능</a:t>
            </a:r>
            <a:endParaRPr lang="en-US" sz="1350" dirty="0"/>
          </a:p>
        </p:txBody>
      </p:sp>
      <p:sp>
        <p:nvSpPr>
          <p:cNvPr id="8" name="Text 5"/>
          <p:cNvSpPr/>
          <p:nvPr/>
        </p:nvSpPr>
        <p:spPr>
          <a:xfrm>
            <a:off x="7535704" y="1429822"/>
            <a:ext cx="2053709" cy="256699"/>
          </a:xfrm>
          <a:prstGeom prst="rect">
            <a:avLst/>
          </a:prstGeom>
          <a:noFill/>
          <a:ln/>
        </p:spPr>
        <p:txBody>
          <a:bodyPr wrap="none" lIns="0" tIns="0" rIns="0" bIns="0" rtlCol="0" anchor="t"/>
          <a:lstStyle/>
          <a:p>
            <a:pPr marL="0" indent="0">
              <a:lnSpc>
                <a:spcPts val="2000"/>
              </a:lnSpc>
              <a:buNone/>
            </a:pPr>
            <a:r>
              <a:rPr lang="en-US" sz="1600" dirty="0">
                <a:solidFill>
                  <a:srgbClr val="1F1E1E"/>
                </a:solidFill>
                <a:latin typeface="Red Hat Text" pitchFamily="34" charset="0"/>
                <a:ea typeface="Red Hat Text" pitchFamily="34" charset="-122"/>
                <a:cs typeface="Red Hat Text" pitchFamily="34" charset="-120"/>
              </a:rPr>
              <a:t>기능 설명</a:t>
            </a:r>
            <a:endParaRPr lang="en-US" sz="1600" dirty="0"/>
          </a:p>
        </p:txBody>
      </p:sp>
      <p:sp>
        <p:nvSpPr>
          <p:cNvPr id="9" name="Text 6"/>
          <p:cNvSpPr/>
          <p:nvPr/>
        </p:nvSpPr>
        <p:spPr>
          <a:xfrm>
            <a:off x="7535704" y="1861066"/>
            <a:ext cx="6491407" cy="1116806"/>
          </a:xfrm>
          <a:prstGeom prst="rect">
            <a:avLst/>
          </a:prstGeom>
          <a:noFill/>
          <a:ln/>
        </p:spPr>
        <p:txBody>
          <a:bodyPr wrap="square" lIns="0" tIns="0" rIns="0" bIns="0" rtlCol="0" anchor="t"/>
          <a:lstStyle/>
          <a:p>
            <a:pPr marL="0" indent="0">
              <a:lnSpc>
                <a:spcPts val="2150"/>
              </a:lnSpc>
              <a:buNone/>
            </a:pPr>
            <a:r>
              <a:rPr lang="en-US" sz="1350" dirty="0">
                <a:solidFill>
                  <a:srgbClr val="3B3535"/>
                </a:solidFill>
                <a:latin typeface="Roboto Light" pitchFamily="34" charset="0"/>
                <a:ea typeface="Roboto Light" pitchFamily="34" charset="-122"/>
                <a:cs typeface="Roboto Light" pitchFamily="34" charset="-120"/>
              </a:rPr>
              <a:t>Index 페이지는 웹사이트의 첫인상을 결정하는 중요한 페이지입니다. 저희는 사용자에게 다양한 게임 정보를 효과적으로 전달하기 위해 이미지 슬라이더, 게임 목록 표시, 검색 기능 등을 구현했습니다. 특히, 이미지 슬라이더는 최신 게임 정보를 시각적으로 강조하여 사용자의 관심을 유도합니다.</a:t>
            </a:r>
            <a:endParaRPr lang="en-US" sz="13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402437"/>
            <a:ext cx="7370207"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구현 기능 상세: Browser 페이지</a:t>
            </a:r>
            <a:endParaRPr lang="en-US" sz="4400" dirty="0"/>
          </a:p>
        </p:txBody>
      </p:sp>
      <p:pic>
        <p:nvPicPr>
          <p:cNvPr id="4" name="Image 1" descr="preencoded.png"/>
          <p:cNvPicPr>
            <a:picLocks noChangeAspect="1"/>
          </p:cNvPicPr>
          <p:nvPr/>
        </p:nvPicPr>
        <p:blipFill>
          <a:blip r:embed="rId4"/>
          <a:stretch>
            <a:fillRect/>
          </a:stretch>
        </p:blipFill>
        <p:spPr>
          <a:xfrm>
            <a:off x="6324124" y="2465427"/>
            <a:ext cx="562451" cy="562451"/>
          </a:xfrm>
          <a:prstGeom prst="rect">
            <a:avLst/>
          </a:prstGeom>
        </p:spPr>
      </p:pic>
      <p:sp>
        <p:nvSpPr>
          <p:cNvPr id="5" name="Text 1"/>
          <p:cNvSpPr/>
          <p:nvPr/>
        </p:nvSpPr>
        <p:spPr>
          <a:xfrm>
            <a:off x="6324124"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solidFill>
                  <a:srgbClr val="3B3535"/>
                </a:solidFill>
                <a:latin typeface="Red Hat Text" pitchFamily="34" charset="0"/>
                <a:ea typeface="Red Hat Text" pitchFamily="34" charset="-122"/>
                <a:cs typeface="Red Hat Text" pitchFamily="34" charset="-120"/>
              </a:rPr>
              <a:t>검색</a:t>
            </a:r>
            <a:r>
              <a:rPr lang="en-US" sz="2200" dirty="0" smtClean="0">
                <a:solidFill>
                  <a:srgbClr val="3B3535"/>
                </a:solidFill>
                <a:latin typeface="Red Hat Text" pitchFamily="34" charset="0"/>
                <a:ea typeface="Red Hat Text" pitchFamily="34" charset="-122"/>
                <a:cs typeface="Red Hat Text" pitchFamily="34" charset="-120"/>
              </a:rPr>
              <a:t> </a:t>
            </a:r>
            <a:r>
              <a:rPr lang="en-US" sz="2200" dirty="0" err="1" smtClean="0">
                <a:solidFill>
                  <a:srgbClr val="3B3535"/>
                </a:solidFill>
                <a:latin typeface="Red Hat Text" pitchFamily="34" charset="0"/>
                <a:ea typeface="Red Hat Text" pitchFamily="34" charset="-122"/>
                <a:cs typeface="Red Hat Text" pitchFamily="34" charset="-120"/>
              </a:rPr>
              <a:t>기능</a:t>
            </a:r>
            <a:endParaRPr lang="en-US" sz="2200" dirty="0"/>
          </a:p>
        </p:txBody>
      </p:sp>
      <p:sp>
        <p:nvSpPr>
          <p:cNvPr id="6" name="Text 2"/>
          <p:cNvSpPr/>
          <p:nvPr/>
        </p:nvSpPr>
        <p:spPr>
          <a:xfrm>
            <a:off x="6324124" y="3762732"/>
            <a:ext cx="2250162" cy="268116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사용자가 원하는 게임을 쉽고 빠르게 찾을 수 있도록 검색 기능을 구현했습니다. 검색어 자동 완성 기능을 통해 사용자 편의성을 높였습니다.</a:t>
            </a:r>
            <a:endParaRPr lang="en-US" sz="1850" dirty="0"/>
          </a:p>
        </p:txBody>
      </p:sp>
      <p:pic>
        <p:nvPicPr>
          <p:cNvPr id="7" name="Image 2" descr="preencoded.png"/>
          <p:cNvPicPr>
            <a:picLocks noChangeAspect="1"/>
          </p:cNvPicPr>
          <p:nvPr/>
        </p:nvPicPr>
        <p:blipFill>
          <a:blip r:embed="rId5"/>
          <a:stretch>
            <a:fillRect/>
          </a:stretch>
        </p:blipFill>
        <p:spPr>
          <a:xfrm>
            <a:off x="8933259" y="2465427"/>
            <a:ext cx="562451" cy="562451"/>
          </a:xfrm>
          <a:prstGeom prst="rect">
            <a:avLst/>
          </a:prstGeom>
        </p:spPr>
      </p:pic>
      <p:sp>
        <p:nvSpPr>
          <p:cNvPr id="8" name="Text 3"/>
          <p:cNvSpPr/>
          <p:nvPr/>
        </p:nvSpPr>
        <p:spPr>
          <a:xfrm>
            <a:off x="8933259"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solidFill>
                  <a:srgbClr val="3B3535"/>
                </a:solidFill>
                <a:latin typeface="Red Hat Text" pitchFamily="34" charset="0"/>
                <a:ea typeface="Red Hat Text" pitchFamily="34" charset="-122"/>
                <a:cs typeface="Red Hat Text" pitchFamily="34" charset="-120"/>
              </a:rPr>
              <a:t>카테고리</a:t>
            </a:r>
            <a:r>
              <a:rPr lang="en-US" sz="2200" dirty="0" smtClean="0">
                <a:solidFill>
                  <a:srgbClr val="3B3535"/>
                </a:solidFill>
                <a:latin typeface="Red Hat Text" pitchFamily="34" charset="0"/>
                <a:ea typeface="Red Hat Text" pitchFamily="34" charset="-122"/>
                <a:cs typeface="Red Hat Text" pitchFamily="34" charset="-120"/>
              </a:rPr>
              <a:t> </a:t>
            </a:r>
            <a:r>
              <a:rPr lang="en-US" sz="2200" dirty="0" err="1" smtClean="0">
                <a:solidFill>
                  <a:srgbClr val="3B3535"/>
                </a:solidFill>
                <a:latin typeface="Red Hat Text" pitchFamily="34" charset="0"/>
                <a:ea typeface="Red Hat Text" pitchFamily="34" charset="-122"/>
                <a:cs typeface="Red Hat Text" pitchFamily="34" charset="-120"/>
              </a:rPr>
              <a:t>분류</a:t>
            </a:r>
            <a:endParaRPr lang="en-US" sz="2200" dirty="0"/>
          </a:p>
        </p:txBody>
      </p:sp>
      <p:sp>
        <p:nvSpPr>
          <p:cNvPr id="9" name="Text 4"/>
          <p:cNvSpPr/>
          <p:nvPr/>
        </p:nvSpPr>
        <p:spPr>
          <a:xfrm>
            <a:off x="8933259" y="3762732"/>
            <a:ext cx="2250162" cy="2298144"/>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게임들을 장르, 출시일, 인기 순위 등 다양한 기준으로 분류하여 사용자가 원하는 게임을 쉽게 찾을 수 있도록 했습니다.</a:t>
            </a:r>
            <a:endParaRPr lang="en-US" sz="1850" dirty="0"/>
          </a:p>
        </p:txBody>
      </p:sp>
      <p:pic>
        <p:nvPicPr>
          <p:cNvPr id="10" name="Image 3" descr="preencoded.png"/>
          <p:cNvPicPr>
            <a:picLocks noChangeAspect="1"/>
          </p:cNvPicPr>
          <p:nvPr/>
        </p:nvPicPr>
        <p:blipFill>
          <a:blip r:embed="rId6"/>
          <a:stretch>
            <a:fillRect/>
          </a:stretch>
        </p:blipFill>
        <p:spPr>
          <a:xfrm>
            <a:off x="11542395" y="2465427"/>
            <a:ext cx="562570" cy="562570"/>
          </a:xfrm>
          <a:prstGeom prst="rect">
            <a:avLst/>
          </a:prstGeom>
        </p:spPr>
      </p:pic>
      <p:sp>
        <p:nvSpPr>
          <p:cNvPr id="11" name="Text 5"/>
          <p:cNvSpPr/>
          <p:nvPr/>
        </p:nvSpPr>
        <p:spPr>
          <a:xfrm>
            <a:off x="11542395" y="3267313"/>
            <a:ext cx="2250281"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필터 기능</a:t>
            </a:r>
            <a:endParaRPr lang="en-US" sz="2200" dirty="0"/>
          </a:p>
        </p:txBody>
      </p:sp>
      <p:sp>
        <p:nvSpPr>
          <p:cNvPr id="12" name="Text 6"/>
          <p:cNvSpPr/>
          <p:nvPr/>
        </p:nvSpPr>
        <p:spPr>
          <a:xfrm>
            <a:off x="11542395" y="3762851"/>
            <a:ext cx="2250281" cy="3064193"/>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사용자가 특정 조건에 맞는 게임만 볼 수 있도록 필터 기능을 추가했습니다. 예를 들어, 특정 가격 이하의 게임만 보거나, 특정 장르의 게임만 볼 수 있도록 설정할 수 있습니다.</a:t>
            </a:r>
            <a:endParaRPr lang="en-US" sz="18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798102" y="263196"/>
            <a:ext cx="6201966" cy="647105"/>
          </a:xfrm>
          <a:prstGeom prst="rect">
            <a:avLst/>
          </a:prstGeom>
          <a:noFill/>
          <a:ln/>
        </p:spPr>
        <p:txBody>
          <a:bodyPr wrap="none" lIns="0" tIns="0" rIns="0" bIns="0" rtlCol="0" anchor="t"/>
          <a:lstStyle/>
          <a:p>
            <a:pPr marL="0" indent="0" algn="ctr">
              <a:lnSpc>
                <a:spcPts val="5050"/>
              </a:lnSpc>
              <a:buNone/>
            </a:pPr>
            <a:r>
              <a:rPr lang="en-US" sz="4050" dirty="0" smtClean="0">
                <a:solidFill>
                  <a:srgbClr val="1F1E1E"/>
                </a:solidFill>
                <a:latin typeface="Red Hat Text" pitchFamily="34" charset="0"/>
                <a:ea typeface="Red Hat Text" pitchFamily="34" charset="-122"/>
                <a:cs typeface="Red Hat Text" pitchFamily="34" charset="-120"/>
              </a:rPr>
              <a:t>Login Page</a:t>
            </a:r>
            <a:endParaRPr lang="en-US" sz="4050" dirty="0"/>
          </a:p>
        </p:txBody>
      </p:sp>
      <p:pic>
        <p:nvPicPr>
          <p:cNvPr id="4" name="Image 1" descr="preencoded.png"/>
          <p:cNvPicPr>
            <a:picLocks noChangeAspect="1"/>
          </p:cNvPicPr>
          <p:nvPr/>
        </p:nvPicPr>
        <p:blipFill>
          <a:blip r:embed="rId3"/>
          <a:stretch>
            <a:fillRect/>
          </a:stretch>
        </p:blipFill>
        <p:spPr>
          <a:xfrm>
            <a:off x="6986946" y="2241938"/>
            <a:ext cx="3190724" cy="879991"/>
          </a:xfrm>
          <a:prstGeom prst="rect">
            <a:avLst/>
          </a:prstGeom>
        </p:spPr>
      </p:pic>
      <p:sp>
        <p:nvSpPr>
          <p:cNvPr id="5" name="Text 1"/>
          <p:cNvSpPr/>
          <p:nvPr/>
        </p:nvSpPr>
        <p:spPr>
          <a:xfrm>
            <a:off x="11068906" y="1411673"/>
            <a:ext cx="2588538" cy="323493"/>
          </a:xfrm>
          <a:prstGeom prst="rect">
            <a:avLst/>
          </a:prstGeom>
          <a:noFill/>
          <a:ln/>
        </p:spPr>
        <p:txBody>
          <a:bodyPr wrap="none" lIns="0" tIns="0" rIns="0" bIns="0" rtlCol="0" anchor="t"/>
          <a:lstStyle/>
          <a:p>
            <a:pPr marL="0" indent="0" algn="l">
              <a:lnSpc>
                <a:spcPts val="2500"/>
              </a:lnSpc>
              <a:buNone/>
            </a:pPr>
            <a:r>
              <a:rPr lang="ko-KR" altLang="en-US" sz="2000" dirty="0" smtClean="0"/>
              <a:t>로그인 페이지 기능</a:t>
            </a:r>
            <a:endParaRPr lang="en-US" sz="2000" dirty="0"/>
          </a:p>
        </p:txBody>
      </p:sp>
      <p:sp>
        <p:nvSpPr>
          <p:cNvPr id="6" name="Text 2"/>
          <p:cNvSpPr/>
          <p:nvPr/>
        </p:nvSpPr>
        <p:spPr>
          <a:xfrm>
            <a:off x="10376308" y="2360397"/>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solidFill>
                  <a:srgbClr val="3B3535"/>
                </a:solidFill>
                <a:latin typeface="Roboto Light" pitchFamily="34" charset="0"/>
              </a:rPr>
              <a:t>이메일 주소와 비밀번호를 작성하지 않으면 로그인 버튼을 비활성화</a:t>
            </a:r>
            <a:r>
              <a:rPr lang="en-US" altLang="ko-KR" sz="1700" dirty="0" smtClean="0">
                <a:solidFill>
                  <a:srgbClr val="3B3535"/>
                </a:solidFill>
                <a:latin typeface="Roboto Light" pitchFamily="34" charset="0"/>
              </a:rPr>
              <a:t>/ </a:t>
            </a:r>
            <a:r>
              <a:rPr lang="ko-KR" altLang="en-US" sz="1700" dirty="0" smtClean="0">
                <a:solidFill>
                  <a:srgbClr val="3B3535"/>
                </a:solidFill>
                <a:latin typeface="Roboto Light" pitchFamily="34" charset="0"/>
              </a:rPr>
              <a:t>로그인 버튼에 마우스 커서를 올리면 버튼 색상이    바뀜</a:t>
            </a:r>
            <a:endParaRPr lang="en-US" sz="1700" dirty="0"/>
          </a:p>
        </p:txBody>
      </p:sp>
      <p:pic>
        <p:nvPicPr>
          <p:cNvPr id="7" name="Image 2" descr="preencoded.png"/>
          <p:cNvPicPr>
            <a:picLocks noChangeAspect="1"/>
          </p:cNvPicPr>
          <p:nvPr/>
        </p:nvPicPr>
        <p:blipFill>
          <a:blip r:embed="rId4"/>
          <a:stretch>
            <a:fillRect/>
          </a:stretch>
        </p:blipFill>
        <p:spPr>
          <a:xfrm>
            <a:off x="6986946" y="4114800"/>
            <a:ext cx="3190724" cy="879991"/>
          </a:xfrm>
          <a:prstGeom prst="rect">
            <a:avLst/>
          </a:prstGeom>
        </p:spPr>
      </p:pic>
      <p:pic>
        <p:nvPicPr>
          <p:cNvPr id="10" name="Image 3" descr="preencoded.png"/>
          <p:cNvPicPr>
            <a:picLocks noChangeAspect="1"/>
          </p:cNvPicPr>
          <p:nvPr/>
        </p:nvPicPr>
        <p:blipFill>
          <a:blip r:embed="rId5"/>
          <a:stretch>
            <a:fillRect/>
          </a:stretch>
        </p:blipFill>
        <p:spPr>
          <a:xfrm>
            <a:off x="6986946" y="5997535"/>
            <a:ext cx="3190724" cy="879991"/>
          </a:xfrm>
          <a:prstGeom prst="rect">
            <a:avLst/>
          </a:prstGeom>
        </p:spPr>
      </p:pic>
      <p:sp>
        <p:nvSpPr>
          <p:cNvPr id="12" name="Text 6"/>
          <p:cNvSpPr/>
          <p:nvPr/>
        </p:nvSpPr>
        <p:spPr>
          <a:xfrm>
            <a:off x="10366514" y="6171070"/>
            <a:ext cx="3923705" cy="1407795"/>
          </a:xfrm>
          <a:prstGeom prst="rect">
            <a:avLst/>
          </a:prstGeom>
          <a:noFill/>
          <a:ln/>
        </p:spPr>
        <p:txBody>
          <a:bodyPr wrap="square" lIns="0" tIns="0" rIns="0" bIns="0" rtlCol="0" anchor="t"/>
          <a:lstStyle/>
          <a:p>
            <a:pPr marL="0" indent="0" algn="l">
              <a:lnSpc>
                <a:spcPts val="2750"/>
              </a:lnSpc>
              <a:buNone/>
            </a:pPr>
            <a:r>
              <a:rPr lang="ko-KR" altLang="en-US" sz="1700" dirty="0" smtClean="0">
                <a:solidFill>
                  <a:srgbClr val="3B3535"/>
                </a:solidFill>
                <a:latin typeface="Roboto Light" pitchFamily="34" charset="0"/>
              </a:rPr>
              <a:t>회원가입 텍스트를 클릭하면 회원가입 창으로 이동</a:t>
            </a:r>
            <a:endParaRPr lang="en-US" sz="1700" dirty="0"/>
          </a:p>
        </p:txBody>
      </p:sp>
      <p:sp>
        <p:nvSpPr>
          <p:cNvPr id="14" name="Text 2"/>
          <p:cNvSpPr/>
          <p:nvPr/>
        </p:nvSpPr>
        <p:spPr>
          <a:xfrm>
            <a:off x="10376308" y="4177687"/>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solidFill>
                  <a:srgbClr val="3B3535"/>
                </a:solidFill>
                <a:latin typeface="Roboto Light" pitchFamily="34" charset="0"/>
              </a:rPr>
              <a:t>함수를 활용해 이메일 주소와</a:t>
            </a:r>
            <a:r>
              <a:rPr lang="en-US" altLang="ko-KR" sz="1700" dirty="0" smtClean="0">
                <a:solidFill>
                  <a:srgbClr val="3B3535"/>
                </a:solidFill>
                <a:latin typeface="Roboto Light" pitchFamily="34" charset="0"/>
              </a:rPr>
              <a:t>, </a:t>
            </a:r>
            <a:r>
              <a:rPr lang="ko-KR" altLang="en-US" sz="1700" dirty="0" smtClean="0">
                <a:solidFill>
                  <a:srgbClr val="3B3535"/>
                </a:solidFill>
                <a:latin typeface="Roboto Light" pitchFamily="34" charset="0"/>
              </a:rPr>
              <a:t>비밀번호가 틀릴 시에 </a:t>
            </a:r>
            <a:r>
              <a:rPr lang="en-US" altLang="ko-KR" sz="1700" dirty="0" smtClean="0">
                <a:solidFill>
                  <a:srgbClr val="3B3535"/>
                </a:solidFill>
                <a:latin typeface="Roboto Light" pitchFamily="34" charset="0"/>
              </a:rPr>
              <a:t>sweet alert2</a:t>
            </a:r>
            <a:r>
              <a:rPr lang="ko-KR" altLang="en-US" sz="1700" dirty="0">
                <a:solidFill>
                  <a:srgbClr val="3B3535"/>
                </a:solidFill>
                <a:latin typeface="Roboto Light" pitchFamily="34" charset="0"/>
              </a:rPr>
              <a:t>를</a:t>
            </a:r>
            <a:r>
              <a:rPr lang="ko-KR" altLang="en-US" sz="1700" dirty="0" smtClean="0">
                <a:solidFill>
                  <a:srgbClr val="3B3535"/>
                </a:solidFill>
                <a:latin typeface="Roboto Light" pitchFamily="34" charset="0"/>
              </a:rPr>
              <a:t> 통해 경고문구 표시</a:t>
            </a:r>
            <a:endParaRPr lang="en-US" sz="1700" dirty="0"/>
          </a:p>
        </p:txBody>
      </p:sp>
      <p:pic>
        <p:nvPicPr>
          <p:cNvPr id="15" name="그림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281" y="762240"/>
            <a:ext cx="6069504" cy="7142763"/>
          </a:xfrm>
          <a:prstGeom prst="rect">
            <a:avLst/>
          </a:prstGeom>
        </p:spPr>
      </p:pic>
      <p:pic>
        <p:nvPicPr>
          <p:cNvPr id="16" name="Image 1" descr="preencoded.png"/>
          <p:cNvPicPr>
            <a:picLocks noChangeAspect="1"/>
          </p:cNvPicPr>
          <p:nvPr/>
        </p:nvPicPr>
        <p:blipFill>
          <a:blip r:embed="rId3"/>
          <a:stretch>
            <a:fillRect/>
          </a:stretch>
        </p:blipFill>
        <p:spPr>
          <a:xfrm>
            <a:off x="6986946" y="2232065"/>
            <a:ext cx="3190724" cy="879991"/>
          </a:xfrm>
          <a:prstGeom prst="rect">
            <a:avLst/>
          </a:prstGeom>
        </p:spPr>
      </p:pic>
      <p:pic>
        <p:nvPicPr>
          <p:cNvPr id="17" name="Image 2" descr="preencoded.png"/>
          <p:cNvPicPr>
            <a:picLocks noChangeAspect="1"/>
          </p:cNvPicPr>
          <p:nvPr/>
        </p:nvPicPr>
        <p:blipFill>
          <a:blip r:embed="rId4"/>
          <a:stretch>
            <a:fillRect/>
          </a:stretch>
        </p:blipFill>
        <p:spPr>
          <a:xfrm>
            <a:off x="6798102" y="4114800"/>
            <a:ext cx="3190724" cy="879991"/>
          </a:xfrm>
          <a:prstGeom prst="rect">
            <a:avLst/>
          </a:prstGeom>
        </p:spPr>
      </p:pic>
      <p:pic>
        <p:nvPicPr>
          <p:cNvPr id="18" name="Image 3" descr="preencoded.png"/>
          <p:cNvPicPr>
            <a:picLocks noChangeAspect="1"/>
          </p:cNvPicPr>
          <p:nvPr/>
        </p:nvPicPr>
        <p:blipFill>
          <a:blip r:embed="rId5"/>
          <a:stretch>
            <a:fillRect/>
          </a:stretch>
        </p:blipFill>
        <p:spPr>
          <a:xfrm>
            <a:off x="6798102" y="5997535"/>
            <a:ext cx="3190724" cy="87999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9236" y="1240902"/>
            <a:ext cx="5798292" cy="4496707"/>
          </a:xfrm>
          <a:prstGeom prst="rect">
            <a:avLst/>
          </a:prstGeom>
        </p:spPr>
      </p:pic>
      <p:sp>
        <p:nvSpPr>
          <p:cNvPr id="4" name="Text 0"/>
          <p:cNvSpPr/>
          <p:nvPr/>
        </p:nvSpPr>
        <p:spPr>
          <a:xfrm>
            <a:off x="3958185" y="224466"/>
            <a:ext cx="6201966" cy="647105"/>
          </a:xfrm>
          <a:prstGeom prst="rect">
            <a:avLst/>
          </a:prstGeom>
          <a:noFill/>
          <a:ln/>
        </p:spPr>
        <p:txBody>
          <a:bodyPr wrap="none" lIns="0" tIns="0" rIns="0" bIns="0" rtlCol="0" anchor="t"/>
          <a:lstStyle/>
          <a:p>
            <a:pPr marL="0" indent="0" algn="ctr">
              <a:lnSpc>
                <a:spcPts val="5050"/>
              </a:lnSpc>
              <a:buNone/>
            </a:pPr>
            <a:r>
              <a:rPr lang="en-US" sz="4050" dirty="0" smtClean="0">
                <a:solidFill>
                  <a:srgbClr val="1F1E1E"/>
                </a:solidFill>
                <a:latin typeface="Red Hat Text" pitchFamily="34" charset="0"/>
                <a:ea typeface="Red Hat Text" pitchFamily="34" charset="-122"/>
                <a:cs typeface="Red Hat Text" pitchFamily="34" charset="-120"/>
              </a:rPr>
              <a:t>Signup Page</a:t>
            </a:r>
            <a:endParaRPr lang="en-US" sz="4050" dirty="0"/>
          </a:p>
        </p:txBody>
      </p:sp>
      <p:sp>
        <p:nvSpPr>
          <p:cNvPr id="7" name="TextBox 6"/>
          <p:cNvSpPr txBox="1"/>
          <p:nvPr/>
        </p:nvSpPr>
        <p:spPr>
          <a:xfrm>
            <a:off x="8958204" y="6128989"/>
            <a:ext cx="4840356" cy="369332"/>
          </a:xfrm>
          <a:prstGeom prst="rect">
            <a:avLst/>
          </a:prstGeom>
          <a:noFill/>
        </p:spPr>
        <p:txBody>
          <a:bodyPr wrap="square" rtlCol="0">
            <a:spAutoFit/>
          </a:bodyPr>
          <a:lstStyle/>
          <a:p>
            <a:r>
              <a:rPr lang="en-US" altLang="ko-KR" dirty="0" smtClean="0"/>
              <a:t>Sweet alert2</a:t>
            </a:r>
            <a:r>
              <a:rPr lang="ko-KR" altLang="en-US" dirty="0" smtClean="0"/>
              <a:t>를 사용해 만들어본 이용약관</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65" y="1216069"/>
            <a:ext cx="5799600" cy="4521540"/>
          </a:xfrm>
          <a:prstGeom prst="rect">
            <a:avLst/>
          </a:prstGeom>
        </p:spPr>
      </p:pic>
      <p:sp>
        <p:nvSpPr>
          <p:cNvPr id="10" name="오른쪽 화살표 9"/>
          <p:cNvSpPr/>
          <p:nvPr/>
        </p:nvSpPr>
        <p:spPr>
          <a:xfrm>
            <a:off x="6636936" y="3008232"/>
            <a:ext cx="1586429" cy="114575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1400633" y="6128989"/>
            <a:ext cx="4840356" cy="369332"/>
          </a:xfrm>
          <a:prstGeom prst="rect">
            <a:avLst/>
          </a:prstGeom>
          <a:noFill/>
        </p:spPr>
        <p:txBody>
          <a:bodyPr wrap="square" rtlCol="0">
            <a:spAutoFit/>
          </a:bodyPr>
          <a:lstStyle/>
          <a:p>
            <a:pPr algn="ctr"/>
            <a:r>
              <a:rPr lang="ko-KR" altLang="en-US" dirty="0" smtClean="0"/>
              <a:t>처음에 만들어 봤던 이용약관</a:t>
            </a:r>
            <a:endParaRPr lang="ko-KR" altLang="en-US" dirty="0"/>
          </a:p>
        </p:txBody>
      </p:sp>
      <p:sp>
        <p:nvSpPr>
          <p:cNvPr id="13" name="모서리가 둥근 직사각형 12"/>
          <p:cNvSpPr/>
          <p:nvPr/>
        </p:nvSpPr>
        <p:spPr>
          <a:xfrm>
            <a:off x="1400633" y="6768516"/>
            <a:ext cx="11799065" cy="951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기능적인 차이는 없지만 왼쪽은 세로로 내용이 길어 한 눈에 </a:t>
            </a:r>
            <a:r>
              <a:rPr lang="ko-KR" altLang="en-US" dirty="0" smtClean="0"/>
              <a:t>안 들어</a:t>
            </a:r>
            <a:r>
              <a:rPr lang="ko-KR" altLang="en-US" dirty="0" smtClean="0"/>
              <a:t>옴</a:t>
            </a:r>
            <a:endParaRPr lang="ko-KR" altLang="en-US" dirty="0"/>
          </a:p>
        </p:txBody>
      </p:sp>
    </p:spTree>
    <p:extLst>
      <p:ext uri="{BB962C8B-B14F-4D97-AF65-F5344CB8AC3E}">
        <p14:creationId xmlns:p14="http://schemas.microsoft.com/office/powerpoint/2010/main" val="12395009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4484" y="498515"/>
            <a:ext cx="7806809" cy="533162"/>
          </a:xfrm>
          <a:prstGeom prst="rect">
            <a:avLst/>
          </a:prstGeom>
          <a:noFill/>
          <a:ln/>
        </p:spPr>
        <p:txBody>
          <a:bodyPr wrap="none" lIns="0" tIns="0" rIns="0" bIns="0" rtlCol="0" anchor="t"/>
          <a:lstStyle/>
          <a:p>
            <a:pPr marL="0" indent="0">
              <a:lnSpc>
                <a:spcPts val="4150"/>
              </a:lnSpc>
              <a:buNone/>
            </a:pPr>
            <a:r>
              <a:rPr lang="en-US" sz="3350" dirty="0">
                <a:solidFill>
                  <a:srgbClr val="1F1E1E"/>
                </a:solidFill>
                <a:latin typeface="Red Hat Text" pitchFamily="34" charset="0"/>
                <a:ea typeface="Red Hat Text" pitchFamily="34" charset="-122"/>
                <a:cs typeface="Red Hat Text" pitchFamily="34" charset="-120"/>
              </a:rPr>
              <a:t>구현 기능 상세: </a:t>
            </a:r>
            <a:r>
              <a:rPr lang="en-US" sz="3350" dirty="0" err="1" smtClean="0">
                <a:solidFill>
                  <a:srgbClr val="1F1E1E"/>
                </a:solidFill>
                <a:latin typeface="Red Hat Text" pitchFamily="34" charset="0"/>
                <a:ea typeface="Red Hat Text" pitchFamily="34" charset="-122"/>
                <a:cs typeface="Red Hat Text" pitchFamily="34" charset="-120"/>
              </a:rPr>
              <a:t>GamePage</a:t>
            </a:r>
            <a:endParaRPr lang="en-US" sz="3350" dirty="0"/>
          </a:p>
        </p:txBody>
      </p:sp>
      <p:pic>
        <p:nvPicPr>
          <p:cNvPr id="3" name="Image 0" descr="preencoded.png"/>
          <p:cNvPicPr>
            <a:picLocks noChangeAspect="1"/>
          </p:cNvPicPr>
          <p:nvPr/>
        </p:nvPicPr>
        <p:blipFill>
          <a:blip r:embed="rId3"/>
          <a:stretch>
            <a:fillRect/>
          </a:stretch>
        </p:blipFill>
        <p:spPr>
          <a:xfrm>
            <a:off x="634484" y="1507331"/>
            <a:ext cx="4891921" cy="4891921"/>
          </a:xfrm>
          <a:prstGeom prst="rect">
            <a:avLst/>
          </a:prstGeom>
        </p:spPr>
      </p:pic>
      <p:sp>
        <p:nvSpPr>
          <p:cNvPr id="4" name="Text 1"/>
          <p:cNvSpPr/>
          <p:nvPr/>
        </p:nvSpPr>
        <p:spPr>
          <a:xfrm>
            <a:off x="634484" y="6603087"/>
            <a:ext cx="2132767" cy="266462"/>
          </a:xfrm>
          <a:prstGeom prst="rect">
            <a:avLst/>
          </a:prstGeom>
          <a:noFill/>
          <a:ln/>
        </p:spPr>
        <p:txBody>
          <a:bodyPr wrap="none" lIns="0" tIns="0" rIns="0" bIns="0" rtlCol="0" anchor="t"/>
          <a:lstStyle/>
          <a:p>
            <a:pPr marL="0" indent="0">
              <a:lnSpc>
                <a:spcPts val="2050"/>
              </a:lnSpc>
              <a:buNone/>
            </a:pPr>
            <a:r>
              <a:rPr lang="en-US" sz="1650" dirty="0" err="1" smtClean="0">
                <a:solidFill>
                  <a:srgbClr val="1F1E1E"/>
                </a:solidFill>
                <a:latin typeface="Red Hat Text" pitchFamily="34" charset="0"/>
                <a:ea typeface="Red Hat Text" pitchFamily="34" charset="-122"/>
                <a:cs typeface="Red Hat Text" pitchFamily="34" charset="-120"/>
              </a:rPr>
              <a:t>GamePage</a:t>
            </a:r>
            <a:r>
              <a:rPr lang="en-US" sz="1650" dirty="0" smtClean="0">
                <a:solidFill>
                  <a:srgbClr val="1F1E1E"/>
                </a:solidFill>
                <a:latin typeface="Red Hat Text" pitchFamily="34" charset="0"/>
                <a:ea typeface="Red Hat Text" pitchFamily="34" charset="-122"/>
                <a:cs typeface="Red Hat Text" pitchFamily="34" charset="-120"/>
              </a:rPr>
              <a:t> </a:t>
            </a:r>
            <a:r>
              <a:rPr lang="ko-KR" altLang="en-US" sz="1650" dirty="0" smtClean="0">
                <a:solidFill>
                  <a:srgbClr val="1F1E1E"/>
                </a:solidFill>
                <a:latin typeface="Red Hat Text" pitchFamily="34" charset="0"/>
                <a:ea typeface="Red Hat Text" pitchFamily="34" charset="-122"/>
                <a:cs typeface="Red Hat Text" pitchFamily="34" charset="-120"/>
              </a:rPr>
              <a:t>중 </a:t>
            </a:r>
            <a:r>
              <a:rPr lang="en-US" altLang="ko-KR" sz="1650" dirty="0" smtClean="0">
                <a:solidFill>
                  <a:srgbClr val="1F1E1E"/>
                </a:solidFill>
                <a:latin typeface="Red Hat Text" pitchFamily="34" charset="0"/>
                <a:ea typeface="Red Hat Text" pitchFamily="34" charset="-122"/>
                <a:cs typeface="Red Hat Text" pitchFamily="34" charset="-120"/>
              </a:rPr>
              <a:t>1  ex)Assassin's Creed</a:t>
            </a:r>
            <a:endParaRPr lang="en-US" sz="1650" dirty="0"/>
          </a:p>
        </p:txBody>
      </p:sp>
      <p:sp>
        <p:nvSpPr>
          <p:cNvPr id="5" name="Text 2"/>
          <p:cNvSpPr/>
          <p:nvPr/>
        </p:nvSpPr>
        <p:spPr>
          <a:xfrm>
            <a:off x="634484" y="7050762"/>
            <a:ext cx="6459617" cy="580073"/>
          </a:xfrm>
          <a:prstGeom prst="rect">
            <a:avLst/>
          </a:prstGeom>
          <a:noFill/>
          <a:ln/>
        </p:spPr>
        <p:txBody>
          <a:bodyPr wrap="square" lIns="0" tIns="0" rIns="0" bIns="0" rtlCol="0" anchor="t"/>
          <a:lstStyle/>
          <a:p>
            <a:pPr marL="0" indent="0">
              <a:lnSpc>
                <a:spcPts val="2250"/>
              </a:lnSpc>
              <a:buNone/>
            </a:pPr>
            <a:r>
              <a:rPr lang="en-US" sz="1400" dirty="0">
                <a:solidFill>
                  <a:srgbClr val="3B3535"/>
                </a:solidFill>
                <a:latin typeface="Roboto Light" pitchFamily="34" charset="0"/>
                <a:ea typeface="Roboto Light" pitchFamily="34" charset="-122"/>
                <a:cs typeface="Roboto Light" pitchFamily="34" charset="-120"/>
              </a:rPr>
              <a:t>각 게임에 대한 상세 정보를 제공하는 페이지입니다. 게임 설명, 스크린샷, 리뷰, 시스템 요구 사항 등을 확인할 수 있습니다.</a:t>
            </a:r>
            <a:endParaRPr lang="en-US" sz="1400" dirty="0"/>
          </a:p>
        </p:txBody>
      </p:sp>
      <p:pic>
        <p:nvPicPr>
          <p:cNvPr id="6" name="Image 1" descr="preencoded.png"/>
          <p:cNvPicPr>
            <a:picLocks noChangeAspect="1"/>
          </p:cNvPicPr>
          <p:nvPr/>
        </p:nvPicPr>
        <p:blipFill>
          <a:blip r:embed="rId4"/>
          <a:stretch>
            <a:fillRect/>
          </a:stretch>
        </p:blipFill>
        <p:spPr>
          <a:xfrm>
            <a:off x="7543919" y="1507331"/>
            <a:ext cx="4891921" cy="4891921"/>
          </a:xfrm>
          <a:prstGeom prst="rect">
            <a:avLst/>
          </a:prstGeom>
        </p:spPr>
      </p:pic>
      <p:sp>
        <p:nvSpPr>
          <p:cNvPr id="7" name="Text 3"/>
          <p:cNvSpPr/>
          <p:nvPr/>
        </p:nvSpPr>
        <p:spPr>
          <a:xfrm>
            <a:off x="7543919" y="6603087"/>
            <a:ext cx="2132767" cy="266462"/>
          </a:xfrm>
          <a:prstGeom prst="rect">
            <a:avLst/>
          </a:prstGeom>
          <a:noFill/>
          <a:ln/>
        </p:spPr>
        <p:txBody>
          <a:bodyPr wrap="none" lIns="0" tIns="0" rIns="0" bIns="0" rtlCol="0" anchor="t"/>
          <a:lstStyle/>
          <a:p>
            <a:pPr marL="0" indent="0">
              <a:lnSpc>
                <a:spcPts val="2050"/>
              </a:lnSpc>
              <a:buNone/>
            </a:pPr>
            <a:r>
              <a:rPr lang="en-US" altLang="ko-KR" sz="1650" dirty="0" smtClean="0"/>
              <a:t>Game page </a:t>
            </a:r>
            <a:r>
              <a:rPr lang="ko-KR" altLang="en-US" sz="1650" dirty="0" smtClean="0"/>
              <a:t>중 </a:t>
            </a:r>
            <a:r>
              <a:rPr lang="en-US" altLang="ko-KR" sz="1650" dirty="0" smtClean="0"/>
              <a:t>2ex) NFL</a:t>
            </a:r>
            <a:endParaRPr lang="en-US" sz="1650" dirty="0"/>
          </a:p>
        </p:txBody>
      </p:sp>
      <p:sp>
        <p:nvSpPr>
          <p:cNvPr id="8" name="Text 4"/>
          <p:cNvSpPr/>
          <p:nvPr/>
        </p:nvSpPr>
        <p:spPr>
          <a:xfrm>
            <a:off x="7543919" y="7050762"/>
            <a:ext cx="6459617" cy="580073"/>
          </a:xfrm>
          <a:prstGeom prst="rect">
            <a:avLst/>
          </a:prstGeom>
          <a:noFill/>
          <a:ln/>
        </p:spPr>
        <p:txBody>
          <a:bodyPr wrap="square" lIns="0" tIns="0" rIns="0" bIns="0" rtlCol="0" anchor="t"/>
          <a:lstStyle/>
          <a:p>
            <a:pPr marL="0" indent="0">
              <a:lnSpc>
                <a:spcPts val="2250"/>
              </a:lnSpc>
              <a:buNone/>
            </a:pPr>
            <a:r>
              <a:rPr lang="en-US" sz="1400" dirty="0">
                <a:solidFill>
                  <a:srgbClr val="3B3535"/>
                </a:solidFill>
                <a:latin typeface="Roboto Light" pitchFamily="34" charset="0"/>
                <a:ea typeface="Roboto Light" pitchFamily="34" charset="-122"/>
                <a:cs typeface="Roboto Light" pitchFamily="34" charset="-120"/>
              </a:rPr>
              <a:t>게임 관련 최신 뉴스와 업데이트 정보를 제공하는 페이지입니다. 새로운 게임 출시 소식, 이벤트 정보, 개발자 인터뷰 등을 확인할 수 있습니다.</a:t>
            </a:r>
            <a:endParaRPr lang="en-US" sz="14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4484" y="498515"/>
            <a:ext cx="7806809" cy="533162"/>
          </a:xfrm>
          <a:prstGeom prst="rect">
            <a:avLst/>
          </a:prstGeom>
          <a:noFill/>
          <a:ln/>
        </p:spPr>
        <p:txBody>
          <a:bodyPr wrap="none" lIns="0" tIns="0" rIns="0" bIns="0" rtlCol="0" anchor="t"/>
          <a:lstStyle/>
          <a:p>
            <a:pPr marL="0" indent="0">
              <a:lnSpc>
                <a:spcPts val="4150"/>
              </a:lnSpc>
              <a:buNone/>
            </a:pPr>
            <a:r>
              <a:rPr lang="en-US" sz="3350" dirty="0">
                <a:solidFill>
                  <a:srgbClr val="1F1E1E"/>
                </a:solidFill>
                <a:latin typeface="Red Hat Text" pitchFamily="34" charset="0"/>
                <a:ea typeface="Red Hat Text" pitchFamily="34" charset="-122"/>
                <a:cs typeface="Red Hat Text" pitchFamily="34" charset="-120"/>
              </a:rPr>
              <a:t>구현 기능 상세: </a:t>
            </a:r>
            <a:r>
              <a:rPr lang="en-US" sz="3350" dirty="0" err="1" smtClean="0">
                <a:solidFill>
                  <a:srgbClr val="1F1E1E"/>
                </a:solidFill>
                <a:latin typeface="Red Hat Text" pitchFamily="34" charset="0"/>
                <a:ea typeface="Red Hat Text" pitchFamily="34" charset="-122"/>
                <a:cs typeface="Red Hat Text" pitchFamily="34" charset="-120"/>
              </a:rPr>
              <a:t>GamePage</a:t>
            </a:r>
            <a:endParaRPr lang="en-US" sz="3350" dirty="0"/>
          </a:p>
        </p:txBody>
      </p:sp>
      <p:sp>
        <p:nvSpPr>
          <p:cNvPr id="4" name="Text 1"/>
          <p:cNvSpPr/>
          <p:nvPr/>
        </p:nvSpPr>
        <p:spPr>
          <a:xfrm>
            <a:off x="238539" y="6806669"/>
            <a:ext cx="8070574" cy="266462"/>
          </a:xfrm>
          <a:prstGeom prst="rect">
            <a:avLst/>
          </a:prstGeom>
          <a:noFill/>
          <a:ln/>
        </p:spPr>
        <p:txBody>
          <a:bodyPr wrap="none" lIns="0" tIns="0" rIns="0" bIns="0" rtlCol="0" anchor="t"/>
          <a:lstStyle/>
          <a:p>
            <a:pPr marL="0" indent="0" algn="ctr">
              <a:lnSpc>
                <a:spcPts val="2050"/>
              </a:lnSpc>
              <a:buNone/>
            </a:pPr>
            <a:r>
              <a:rPr lang="en-US" sz="1650" dirty="0" err="1" smtClean="0">
                <a:solidFill>
                  <a:srgbClr val="1F1E1E"/>
                </a:solidFill>
                <a:latin typeface="Red Hat Text" pitchFamily="34" charset="0"/>
                <a:ea typeface="Red Hat Text" pitchFamily="34" charset="-122"/>
                <a:cs typeface="Red Hat Text" pitchFamily="34" charset="-120"/>
              </a:rPr>
              <a:t>GamePage</a:t>
            </a:r>
            <a:r>
              <a:rPr lang="en-US" sz="1650" dirty="0" smtClean="0">
                <a:solidFill>
                  <a:srgbClr val="1F1E1E"/>
                </a:solidFill>
                <a:latin typeface="Red Hat Text" pitchFamily="34" charset="0"/>
                <a:ea typeface="Red Hat Text" pitchFamily="34" charset="-122"/>
                <a:cs typeface="Red Hat Text" pitchFamily="34" charset="-120"/>
              </a:rPr>
              <a:t> </a:t>
            </a:r>
            <a:r>
              <a:rPr lang="en-US" altLang="ko-KR" sz="1650" dirty="0" smtClean="0">
                <a:solidFill>
                  <a:srgbClr val="1F1E1E"/>
                </a:solidFill>
                <a:latin typeface="Red Hat Text" pitchFamily="34" charset="0"/>
                <a:ea typeface="Red Hat Text" pitchFamily="34" charset="-122"/>
                <a:cs typeface="Red Hat Text" pitchFamily="34" charset="-120"/>
              </a:rPr>
              <a:t> ex)Madden NFL 25</a:t>
            </a:r>
            <a:endParaRPr lang="en-US" sz="1650" dirty="0"/>
          </a:p>
        </p:txBody>
      </p:sp>
      <p:sp>
        <p:nvSpPr>
          <p:cNvPr id="5" name="Text 2"/>
          <p:cNvSpPr/>
          <p:nvPr/>
        </p:nvSpPr>
        <p:spPr>
          <a:xfrm>
            <a:off x="238539" y="7249545"/>
            <a:ext cx="8070574" cy="580073"/>
          </a:xfrm>
          <a:prstGeom prst="rect">
            <a:avLst/>
          </a:prstGeom>
          <a:noFill/>
          <a:ln/>
        </p:spPr>
        <p:txBody>
          <a:bodyPr wrap="square" lIns="0" tIns="0" rIns="0" bIns="0" rtlCol="0" anchor="t"/>
          <a:lstStyle/>
          <a:p>
            <a:pPr marL="0" indent="0" algn="ctr">
              <a:lnSpc>
                <a:spcPts val="2250"/>
              </a:lnSpc>
              <a:buNone/>
            </a:pPr>
            <a:r>
              <a:rPr lang="en-US" sz="1400" dirty="0">
                <a:solidFill>
                  <a:srgbClr val="3B3535"/>
                </a:solidFill>
                <a:latin typeface="Roboto Light" pitchFamily="34" charset="0"/>
                <a:ea typeface="Roboto Light" pitchFamily="34" charset="-122"/>
                <a:cs typeface="Roboto Light" pitchFamily="34" charset="-120"/>
              </a:rPr>
              <a:t>각 게임에 대한 상세 정보를 제공하는 </a:t>
            </a:r>
            <a:r>
              <a:rPr lang="en-US" sz="1400" dirty="0" err="1">
                <a:solidFill>
                  <a:srgbClr val="3B3535"/>
                </a:solidFill>
                <a:latin typeface="Roboto Light" pitchFamily="34" charset="0"/>
                <a:ea typeface="Roboto Light" pitchFamily="34" charset="-122"/>
                <a:cs typeface="Roboto Light" pitchFamily="34" charset="-120"/>
              </a:rPr>
              <a:t>페이지입니다</a:t>
            </a:r>
            <a:r>
              <a:rPr lang="en-US" sz="1400" dirty="0" smtClean="0">
                <a:solidFill>
                  <a:srgbClr val="3B3535"/>
                </a:solidFill>
                <a:latin typeface="Roboto Light" pitchFamily="34" charset="0"/>
                <a:ea typeface="Roboto Light" pitchFamily="34" charset="-122"/>
                <a:cs typeface="Roboto Light" pitchFamily="34" charset="-120"/>
              </a:rPr>
              <a:t>.</a:t>
            </a:r>
            <a:br>
              <a:rPr lang="en-US" sz="1400" dirty="0" smtClean="0">
                <a:solidFill>
                  <a:srgbClr val="3B3535"/>
                </a:solidFill>
                <a:latin typeface="Roboto Light" pitchFamily="34" charset="0"/>
                <a:ea typeface="Roboto Light" pitchFamily="34" charset="-122"/>
                <a:cs typeface="Roboto Light" pitchFamily="34" charset="-120"/>
              </a:rPr>
            </a:br>
            <a:r>
              <a:rPr lang="ko-KR" altLang="en-US" sz="1400" dirty="0" smtClean="0">
                <a:solidFill>
                  <a:srgbClr val="3B3535"/>
                </a:solidFill>
                <a:latin typeface="Roboto Light" pitchFamily="34" charset="0"/>
                <a:ea typeface="Roboto Light" pitchFamily="34" charset="-122"/>
                <a:cs typeface="Roboto Light" pitchFamily="34" charset="-120"/>
              </a:rPr>
              <a:t>게임에 대한 설명</a:t>
            </a:r>
            <a:r>
              <a:rPr lang="en-US" altLang="ko-KR" sz="1400" dirty="0" smtClean="0">
                <a:solidFill>
                  <a:srgbClr val="3B3535"/>
                </a:solidFill>
                <a:latin typeface="Roboto Light" pitchFamily="34" charset="0"/>
                <a:ea typeface="Roboto Light" pitchFamily="34" charset="-122"/>
                <a:cs typeface="Roboto Light" pitchFamily="34" charset="-120"/>
              </a:rPr>
              <a:t>, </a:t>
            </a:r>
            <a:r>
              <a:rPr lang="ko-KR" altLang="en-US" sz="1400" dirty="0" err="1" smtClean="0">
                <a:solidFill>
                  <a:srgbClr val="3B3535"/>
                </a:solidFill>
                <a:latin typeface="Roboto Light" pitchFamily="34" charset="0"/>
                <a:ea typeface="Roboto Light" pitchFamily="34" charset="-122"/>
                <a:cs typeface="Roboto Light" pitchFamily="34" charset="-120"/>
              </a:rPr>
              <a:t>제한연령</a:t>
            </a:r>
            <a:r>
              <a:rPr lang="en-US" altLang="ko-KR" sz="1400" dirty="0" smtClean="0">
                <a:solidFill>
                  <a:srgbClr val="3B3535"/>
                </a:solidFill>
                <a:latin typeface="Roboto Light" pitchFamily="34" charset="0"/>
                <a:ea typeface="Roboto Light" pitchFamily="34" charset="-122"/>
                <a:cs typeface="Roboto Light" pitchFamily="34" charset="-120"/>
              </a:rPr>
              <a:t>, </a:t>
            </a:r>
            <a:r>
              <a:rPr lang="ko-KR" altLang="en-US" sz="1400" dirty="0" smtClean="0">
                <a:solidFill>
                  <a:srgbClr val="3B3535"/>
                </a:solidFill>
                <a:latin typeface="Roboto Light" pitchFamily="34" charset="0"/>
                <a:ea typeface="Roboto Light" pitchFamily="34" charset="-122"/>
                <a:cs typeface="Roboto Light" pitchFamily="34" charset="-120"/>
              </a:rPr>
              <a:t>장르</a:t>
            </a:r>
            <a:r>
              <a:rPr lang="en-US" altLang="ko-KR" sz="1400" dirty="0">
                <a:solidFill>
                  <a:srgbClr val="3B3535"/>
                </a:solidFill>
                <a:latin typeface="Roboto Light" pitchFamily="34" charset="0"/>
                <a:ea typeface="Roboto Light" pitchFamily="34" charset="-122"/>
                <a:cs typeface="Roboto Light" pitchFamily="34" charset="-120"/>
              </a:rPr>
              <a:t> </a:t>
            </a:r>
            <a:r>
              <a:rPr lang="ko-KR" altLang="en-US" sz="1400" dirty="0" smtClean="0">
                <a:solidFill>
                  <a:srgbClr val="3B3535"/>
                </a:solidFill>
                <a:latin typeface="Roboto Light" pitchFamily="34" charset="0"/>
                <a:ea typeface="Roboto Light" pitchFamily="34" charset="-122"/>
                <a:cs typeface="Roboto Light" pitchFamily="34" charset="-120"/>
              </a:rPr>
              <a:t>등 각종 정보 및 구매가 가능한 페이지입니다</a:t>
            </a:r>
            <a:r>
              <a:rPr lang="en-US" altLang="ko-KR" sz="1400" dirty="0" smtClean="0">
                <a:solidFill>
                  <a:srgbClr val="3B3535"/>
                </a:solidFill>
                <a:latin typeface="Roboto Light" pitchFamily="34" charset="0"/>
                <a:ea typeface="Roboto Light" pitchFamily="34" charset="-122"/>
                <a:cs typeface="Roboto Light" pitchFamily="34" charset="-120"/>
              </a:rPr>
              <a:t>.</a:t>
            </a:r>
            <a:endParaRPr lang="en-US" sz="1400" dirty="0"/>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39" y="1239280"/>
            <a:ext cx="8070574" cy="5434158"/>
          </a:xfrm>
          <a:prstGeom prst="rect">
            <a:avLst/>
          </a:prstGeom>
        </p:spPr>
      </p:pic>
      <p:pic>
        <p:nvPicPr>
          <p:cNvPr id="14" name="Image 1" descr="preencoded.png"/>
          <p:cNvPicPr>
            <a:picLocks noChangeAspect="1"/>
          </p:cNvPicPr>
          <p:nvPr/>
        </p:nvPicPr>
        <p:blipFill>
          <a:blip r:embed="rId4"/>
          <a:stretch>
            <a:fillRect/>
          </a:stretch>
        </p:blipFill>
        <p:spPr>
          <a:xfrm>
            <a:off x="8441293" y="2320536"/>
            <a:ext cx="1915281" cy="879991"/>
          </a:xfrm>
          <a:prstGeom prst="rect">
            <a:avLst/>
          </a:prstGeom>
        </p:spPr>
      </p:pic>
      <p:sp>
        <p:nvSpPr>
          <p:cNvPr id="15" name="Text 1"/>
          <p:cNvSpPr/>
          <p:nvPr/>
        </p:nvSpPr>
        <p:spPr>
          <a:xfrm>
            <a:off x="11049172" y="1858934"/>
            <a:ext cx="2588538" cy="323493"/>
          </a:xfrm>
          <a:prstGeom prst="rect">
            <a:avLst/>
          </a:prstGeom>
          <a:noFill/>
          <a:ln/>
        </p:spPr>
        <p:txBody>
          <a:bodyPr wrap="none" lIns="0" tIns="0" rIns="0" bIns="0" rtlCol="0" anchor="t"/>
          <a:lstStyle/>
          <a:p>
            <a:pPr marL="0" indent="0" algn="ctr">
              <a:lnSpc>
                <a:spcPts val="2500"/>
              </a:lnSpc>
              <a:buNone/>
            </a:pPr>
            <a:r>
              <a:rPr lang="ko-KR" altLang="en-US" sz="2000" dirty="0" err="1" smtClean="0"/>
              <a:t>슬라이드쇼</a:t>
            </a:r>
            <a:endParaRPr lang="ko-KR" altLang="en-US" sz="2000" dirty="0" smtClean="0"/>
          </a:p>
        </p:txBody>
      </p:sp>
      <p:sp>
        <p:nvSpPr>
          <p:cNvPr id="16" name="Text 2"/>
          <p:cNvSpPr/>
          <p:nvPr/>
        </p:nvSpPr>
        <p:spPr>
          <a:xfrm>
            <a:off x="10356574" y="2539302"/>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t>게임의 주요 </a:t>
            </a:r>
            <a:r>
              <a:rPr lang="ko-KR" altLang="en-US" sz="1700" dirty="0" err="1" smtClean="0"/>
              <a:t>스크린샷</a:t>
            </a:r>
            <a:r>
              <a:rPr lang="en-US" altLang="ko-KR" sz="1700" dirty="0" smtClean="0"/>
              <a:t>(</a:t>
            </a:r>
            <a:r>
              <a:rPr lang="ko-KR" altLang="en-US" sz="1700" dirty="0" smtClean="0"/>
              <a:t>캡쳐</a:t>
            </a:r>
            <a:r>
              <a:rPr lang="en-US" altLang="ko-KR" sz="1700" dirty="0" smtClean="0"/>
              <a:t>)</a:t>
            </a:r>
            <a:r>
              <a:rPr lang="ko-KR" altLang="en-US" sz="1700" dirty="0" smtClean="0"/>
              <a:t>를</a:t>
            </a:r>
            <a:r>
              <a:rPr lang="en-US" altLang="ko-KR" sz="1700" dirty="0" smtClean="0"/>
              <a:t/>
            </a:r>
            <a:br>
              <a:rPr lang="en-US" altLang="ko-KR" sz="1700" dirty="0" smtClean="0"/>
            </a:br>
            <a:r>
              <a:rPr lang="ko-KR" altLang="en-US" sz="1700" dirty="0" smtClean="0"/>
              <a:t>슬라이드쇼로 보여줘서 어떤 게임인지</a:t>
            </a:r>
            <a:r>
              <a:rPr lang="en-US" altLang="ko-KR" sz="1700" dirty="0" smtClean="0"/>
              <a:t/>
            </a:r>
            <a:br>
              <a:rPr lang="en-US" altLang="ko-KR" sz="1700" dirty="0" smtClean="0"/>
            </a:br>
            <a:r>
              <a:rPr lang="ko-KR" altLang="en-US" sz="1700" dirty="0" smtClean="0"/>
              <a:t>알기 쉽도록 해주고 있습니다</a:t>
            </a:r>
            <a:r>
              <a:rPr lang="en-US" altLang="ko-KR" sz="1700" dirty="0" smtClean="0"/>
              <a:t>.</a:t>
            </a:r>
            <a:endParaRPr lang="en-US" sz="1700" dirty="0"/>
          </a:p>
        </p:txBody>
      </p:sp>
      <p:sp>
        <p:nvSpPr>
          <p:cNvPr id="19" name="Text 1"/>
          <p:cNvSpPr/>
          <p:nvPr/>
        </p:nvSpPr>
        <p:spPr>
          <a:xfrm>
            <a:off x="11049172" y="4178271"/>
            <a:ext cx="2588538" cy="323493"/>
          </a:xfrm>
          <a:prstGeom prst="rect">
            <a:avLst/>
          </a:prstGeom>
          <a:noFill/>
          <a:ln/>
        </p:spPr>
        <p:txBody>
          <a:bodyPr wrap="none" lIns="0" tIns="0" rIns="0" bIns="0" rtlCol="0" anchor="t"/>
          <a:lstStyle/>
          <a:p>
            <a:pPr marL="0" indent="0" algn="ctr">
              <a:lnSpc>
                <a:spcPts val="2500"/>
              </a:lnSpc>
              <a:buNone/>
            </a:pPr>
            <a:r>
              <a:rPr lang="ko-KR" altLang="en-US" sz="2000" dirty="0" smtClean="0"/>
              <a:t>게임 정보</a:t>
            </a:r>
          </a:p>
        </p:txBody>
      </p:sp>
      <p:sp>
        <p:nvSpPr>
          <p:cNvPr id="20" name="Text 2"/>
          <p:cNvSpPr/>
          <p:nvPr/>
        </p:nvSpPr>
        <p:spPr>
          <a:xfrm>
            <a:off x="10356574" y="4791079"/>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t>개발사</a:t>
            </a:r>
            <a:r>
              <a:rPr lang="en-US" altLang="ko-KR" sz="1700" dirty="0" smtClean="0"/>
              <a:t>, </a:t>
            </a:r>
            <a:r>
              <a:rPr lang="ko-KR" altLang="en-US" sz="1700" dirty="0" err="1" smtClean="0"/>
              <a:t>유통사</a:t>
            </a:r>
            <a:r>
              <a:rPr lang="en-US" altLang="ko-KR" sz="1700" dirty="0" smtClean="0"/>
              <a:t>, </a:t>
            </a:r>
            <a:r>
              <a:rPr lang="ko-KR" altLang="en-US" sz="1700" dirty="0" smtClean="0"/>
              <a:t>출시일</a:t>
            </a:r>
            <a:r>
              <a:rPr lang="en-US" altLang="ko-KR" sz="1700" dirty="0" smtClean="0"/>
              <a:t>, </a:t>
            </a:r>
            <a:r>
              <a:rPr lang="ko-KR" altLang="en-US" sz="1700" dirty="0" smtClean="0"/>
              <a:t>플랫폼 등</a:t>
            </a:r>
            <a:r>
              <a:rPr lang="en-US" altLang="ko-KR" sz="1700" dirty="0" smtClean="0"/>
              <a:t/>
            </a:r>
            <a:br>
              <a:rPr lang="en-US" altLang="ko-KR" sz="1700" dirty="0" smtClean="0"/>
            </a:br>
            <a:endParaRPr lang="en-US" altLang="ko-KR" sz="1700" dirty="0" smtClean="0"/>
          </a:p>
          <a:p>
            <a:pPr marL="0" indent="0" algn="ctr">
              <a:lnSpc>
                <a:spcPts val="2750"/>
              </a:lnSpc>
              <a:buNone/>
            </a:pPr>
            <a:r>
              <a:rPr lang="ko-KR" altLang="en-US" sz="1700" dirty="0" smtClean="0"/>
              <a:t>게임에 관한 간단한 정보를 표시</a:t>
            </a:r>
            <a:endParaRPr lang="en-US" sz="1700" dirty="0"/>
          </a:p>
        </p:txBody>
      </p:sp>
      <p:pic>
        <p:nvPicPr>
          <p:cNvPr id="21" name="Image 2" descr="preencoded.png"/>
          <p:cNvPicPr>
            <a:picLocks noChangeAspect="1"/>
          </p:cNvPicPr>
          <p:nvPr/>
        </p:nvPicPr>
        <p:blipFill>
          <a:blip r:embed="rId5"/>
          <a:stretch>
            <a:fillRect/>
          </a:stretch>
        </p:blipFill>
        <p:spPr>
          <a:xfrm>
            <a:off x="8441292" y="4412314"/>
            <a:ext cx="1915281" cy="879991"/>
          </a:xfrm>
          <a:prstGeom prst="rect">
            <a:avLst/>
          </a:prstGeom>
        </p:spPr>
      </p:pic>
    </p:spTree>
    <p:extLst>
      <p:ext uri="{BB962C8B-B14F-4D97-AF65-F5344CB8AC3E}">
        <p14:creationId xmlns:p14="http://schemas.microsoft.com/office/powerpoint/2010/main" val="15268072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775</Words>
  <Application>Microsoft Office PowerPoint</Application>
  <PresentationFormat>사용자 지정</PresentationFormat>
  <Paragraphs>93</Paragraphs>
  <Slides>14</Slides>
  <Notes>12</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14</vt:i4>
      </vt:variant>
    </vt:vector>
  </HeadingPairs>
  <TitlesOfParts>
    <vt:vector size="22" baseType="lpstr">
      <vt:lpstr>Open Sans</vt:lpstr>
      <vt:lpstr>Red Hat Text</vt:lpstr>
      <vt:lpstr>Calibri</vt:lpstr>
      <vt:lpstr>맑은 고딕</vt:lpstr>
      <vt:lpstr>Roboto Light</vt:lpstr>
      <vt:lpstr>Merriweather Bold</vt:lpstr>
      <vt:lpstr>Arial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KB</cp:lastModifiedBy>
  <cp:revision>19</cp:revision>
  <dcterms:created xsi:type="dcterms:W3CDTF">2025-03-05T06:06:59Z</dcterms:created>
  <dcterms:modified xsi:type="dcterms:W3CDTF">2025-03-06T01:56:50Z</dcterms:modified>
</cp:coreProperties>
</file>